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6858000" cx="12192000"/>
  <p:notesSz cx="6858000" cy="9144000"/>
  <p:embeddedFontLst>
    <p:embeddedFont>
      <p:font typeface="Dosis"/>
      <p:regular r:id="rId43"/>
      <p:bold r:id="rId44"/>
    </p:embeddedFont>
    <p:embeddedFont>
      <p:font typeface="Montserra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ioH4SXIzrOCv+XhoP8IY0oTjzB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Dosis-bold.fntdata"/><Relationship Id="rId43" Type="http://schemas.openxmlformats.org/officeDocument/2006/relationships/font" Target="fonts/Dosis-regular.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cc52260b4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g28cc52260b4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8cc52260b4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28cc52260b4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8cc52260b4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28cc52260b4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8cc52260b4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28cc52260b4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8cc52260b4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28cc52260b4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48bba2080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2948bba208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48bba2080_2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2948bba2080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2642990e8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262642990e8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2642990e8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262642990e8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2642990e8_0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262642990e8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62642990e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262642990e8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g262642990e8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2642990e8_0_2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g262642990e8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2642990e8_0_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262642990e8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2642990e8_0_2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262642990e8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2642990e8_0_2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262642990e8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2642990e8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262642990e8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2642990e8_0_3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262642990e8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a3411d502_2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29a3411d502_2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29a3411d502_2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a3411d502_2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29a3411d502_2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29a3411d502_2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9a3411d502_2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29a3411d502_2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29a3411d502_2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a3411d502_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29a3411d502_2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g29a3411d502_2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62642990e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g262642990e8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g262642990e8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9a3411d502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29a3411d502_2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g29a3411d502_2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2642990e8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62642990e8_0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262642990e8_0_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2642990e8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262642990e8_0_3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262642990e8_0_3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9f0a38e4a0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29f0a38e4a0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g29f0a38e4a0_2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f0a38e4a0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29f0a38e4a0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29f0a38e4a0_1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9f0a38e4a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29f0a38e4a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g29f0a38e4a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9f0a38e4a0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29f0a38e4a0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29f0a38e4a0_1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9f0a38e4a0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29f0a38e4a0_1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29f0a38e4a0_1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62642990e8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62642990e8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262642990e8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2642990e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g262642990e8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g262642990e8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8cc52260b4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28cc52260b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2642990e8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262642990e8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2642990e8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262642990e8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8cc52260b4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28cc52260b4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8cc52260b4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28cc52260b4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JohnnyLim55/Project-Rakamin/tree/Stage-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3.png"/><Relationship Id="rId9"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36.png"/><Relationship Id="rId7" Type="http://schemas.openxmlformats.org/officeDocument/2006/relationships/image" Target="../media/image51.png"/><Relationship Id="rId8"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hyperlink" Target="https://github.com/JohnnyLim55/Project-Rakamin/tree/Stage-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37.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44.png"/><Relationship Id="rId5"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59.png"/><Relationship Id="rId5"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drive.google.com/file/d/1m4VWByPX6An13KxUpBKPC8OtSkVVj17c/view?usp=sharing" TargetMode="External"/><Relationship Id="rId4" Type="http://schemas.openxmlformats.org/officeDocument/2006/relationships/hyperlink" Target="https://drive.google.com/file/d/1SjN3P7px7i7Q_bnJp4cfda4QGnETpisf/view?usp=sharing" TargetMode="External"/><Relationship Id="rId5" Type="http://schemas.openxmlformats.org/officeDocument/2006/relationships/hyperlink" Target="https://drive.google.com/file/d/1J9xfUzSekffVn6TbRxH0Ut0ptnGAeXQ0/view?usp=sharing" TargetMode="External"/><Relationship Id="rId6" Type="http://schemas.openxmlformats.org/officeDocument/2006/relationships/hyperlink" Target="https://www.kaggle.com/datasets/mirbektoktogaraev/should-this-loan-be-approved-or-denie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491876" y="1876000"/>
            <a:ext cx="48054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lang="en-US" sz="3100">
                <a:solidFill>
                  <a:schemeClr val="lt1"/>
                </a:solidFill>
                <a:latin typeface="Montserrat"/>
                <a:ea typeface="Montserrat"/>
                <a:cs typeface="Montserrat"/>
                <a:sym typeface="Montserrat"/>
              </a:rPr>
              <a:t>SBA LOAN APPROVAL</a:t>
            </a:r>
            <a:endParaRPr b="0" i="0" sz="900" u="none" cap="none" strike="noStrike">
              <a:solidFill>
                <a:schemeClr val="lt1"/>
              </a:solidFill>
              <a:latin typeface="Arial"/>
              <a:ea typeface="Arial"/>
              <a:cs typeface="Arial"/>
              <a:sym typeface="Arial"/>
            </a:endParaRPr>
          </a:p>
        </p:txBody>
      </p:sp>
      <p:sp>
        <p:nvSpPr>
          <p:cNvPr id="66" name="Google Shape;66;p1"/>
          <p:cNvSpPr txBox="1"/>
          <p:nvPr/>
        </p:nvSpPr>
        <p:spPr>
          <a:xfrm>
            <a:off x="454150" y="2610075"/>
            <a:ext cx="4161300" cy="492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2600" u="none" cap="none" strike="noStrike">
                <a:solidFill>
                  <a:schemeClr val="lt1"/>
                </a:solidFill>
                <a:latin typeface="Montserrat"/>
                <a:ea typeface="Montserrat"/>
                <a:cs typeface="Montserrat"/>
                <a:sym typeface="Montserrat"/>
              </a:rPr>
              <a:t>D-Alchemist</a:t>
            </a:r>
            <a:endParaRPr b="0" i="0" sz="800" u="none" cap="none" strike="noStrike">
              <a:solidFill>
                <a:schemeClr val="lt1"/>
              </a:solidFill>
              <a:latin typeface="Arial"/>
              <a:ea typeface="Arial"/>
              <a:cs typeface="Arial"/>
              <a:sym typeface="Arial"/>
            </a:endParaRPr>
          </a:p>
        </p:txBody>
      </p:sp>
      <p:cxnSp>
        <p:nvCxnSpPr>
          <p:cNvPr id="67" name="Google Shape;67;p1"/>
          <p:cNvCxnSpPr/>
          <p:nvPr/>
        </p:nvCxnSpPr>
        <p:spPr>
          <a:xfrm flipH="1" rot="10800000">
            <a:off x="599119" y="2428296"/>
            <a:ext cx="4551600" cy="17100"/>
          </a:xfrm>
          <a:prstGeom prst="straightConnector1">
            <a:avLst/>
          </a:prstGeom>
          <a:noFill/>
          <a:ln cap="flat" cmpd="sng" w="76200">
            <a:solidFill>
              <a:schemeClr val="lt1"/>
            </a:solidFill>
            <a:prstDash val="solid"/>
            <a:miter lim="800000"/>
            <a:headEnd len="sm" w="sm" type="none"/>
            <a:tailEnd len="sm" w="sm" type="none"/>
          </a:ln>
        </p:spPr>
      </p:cxnSp>
      <p:sp>
        <p:nvSpPr>
          <p:cNvPr id="68" name="Google Shape;68;p1"/>
          <p:cNvSpPr txBox="1"/>
          <p:nvPr/>
        </p:nvSpPr>
        <p:spPr>
          <a:xfrm>
            <a:off x="491875" y="3113300"/>
            <a:ext cx="4805400" cy="1908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chemeClr val="lt1"/>
              </a:buClr>
              <a:buSzPts val="1600"/>
              <a:buFont typeface="Dosis"/>
              <a:buChar char="●"/>
            </a:pPr>
            <a:r>
              <a:rPr b="0" i="0" lang="en-US" sz="1600" u="none" cap="none" strike="noStrike">
                <a:solidFill>
                  <a:schemeClr val="lt1"/>
                </a:solidFill>
                <a:latin typeface="Dosis"/>
                <a:ea typeface="Dosis"/>
                <a:cs typeface="Dosis"/>
                <a:sym typeface="Dosis"/>
              </a:rPr>
              <a:t>Omega Delima Munthe (Data Lead)</a:t>
            </a:r>
            <a:endParaRPr b="0" i="0" sz="1600" u="none" cap="none" strike="noStrike">
              <a:solidFill>
                <a:schemeClr val="lt1"/>
              </a:solidFill>
              <a:latin typeface="Dosis"/>
              <a:ea typeface="Dosis"/>
              <a:cs typeface="Dosis"/>
              <a:sym typeface="Dosis"/>
            </a:endParaRPr>
          </a:p>
          <a:p>
            <a:pPr indent="-330200" lvl="0" marL="457200" marR="0" rtl="0" algn="l">
              <a:lnSpc>
                <a:spcPct val="150000"/>
              </a:lnSpc>
              <a:spcBef>
                <a:spcPts val="0"/>
              </a:spcBef>
              <a:spcAft>
                <a:spcPts val="0"/>
              </a:spcAft>
              <a:buClr>
                <a:schemeClr val="lt1"/>
              </a:buClr>
              <a:buSzPts val="1600"/>
              <a:buFont typeface="Dosis"/>
              <a:buChar char="●"/>
            </a:pPr>
            <a:r>
              <a:rPr b="0" i="0" lang="en-US" sz="1600" u="none" cap="none" strike="noStrike">
                <a:solidFill>
                  <a:schemeClr val="lt1"/>
                </a:solidFill>
                <a:latin typeface="Dosis"/>
                <a:ea typeface="Dosis"/>
                <a:cs typeface="Dosis"/>
                <a:sym typeface="Dosis"/>
              </a:rPr>
              <a:t>Ilham Muhammad Shuhada (Data Analyst)</a:t>
            </a:r>
            <a:endParaRPr b="0" i="0" sz="1600" u="none" cap="none" strike="noStrike">
              <a:solidFill>
                <a:schemeClr val="lt1"/>
              </a:solidFill>
              <a:latin typeface="Dosis"/>
              <a:ea typeface="Dosis"/>
              <a:cs typeface="Dosis"/>
              <a:sym typeface="Dosis"/>
            </a:endParaRPr>
          </a:p>
          <a:p>
            <a:pPr indent="-330200" lvl="0" marL="457200" marR="0" rtl="0" algn="l">
              <a:lnSpc>
                <a:spcPct val="150000"/>
              </a:lnSpc>
              <a:spcBef>
                <a:spcPts val="0"/>
              </a:spcBef>
              <a:spcAft>
                <a:spcPts val="0"/>
              </a:spcAft>
              <a:buClr>
                <a:schemeClr val="lt1"/>
              </a:buClr>
              <a:buSzPts val="1600"/>
              <a:buFont typeface="Dosis"/>
              <a:buChar char="●"/>
            </a:pPr>
            <a:r>
              <a:rPr b="0" i="0" lang="en-US" sz="1600" u="none" cap="none" strike="noStrike">
                <a:solidFill>
                  <a:schemeClr val="lt1"/>
                </a:solidFill>
                <a:latin typeface="Dosis"/>
                <a:ea typeface="Dosis"/>
                <a:cs typeface="Dosis"/>
                <a:sym typeface="Dosis"/>
              </a:rPr>
              <a:t>Rafael Nicholas Tanaja (Data Engineer)</a:t>
            </a:r>
            <a:endParaRPr b="0" i="0" sz="1600" u="none" cap="none" strike="noStrike">
              <a:solidFill>
                <a:schemeClr val="lt1"/>
              </a:solidFill>
              <a:latin typeface="Dosis"/>
              <a:ea typeface="Dosis"/>
              <a:cs typeface="Dosis"/>
              <a:sym typeface="Dosis"/>
            </a:endParaRPr>
          </a:p>
          <a:p>
            <a:pPr indent="-330200" lvl="0" marL="457200" marR="0" rtl="0" algn="l">
              <a:lnSpc>
                <a:spcPct val="150000"/>
              </a:lnSpc>
              <a:spcBef>
                <a:spcPts val="0"/>
              </a:spcBef>
              <a:spcAft>
                <a:spcPts val="0"/>
              </a:spcAft>
              <a:buClr>
                <a:schemeClr val="lt1"/>
              </a:buClr>
              <a:buSzPts val="1600"/>
              <a:buFont typeface="Dosis"/>
              <a:buChar char="●"/>
            </a:pPr>
            <a:r>
              <a:rPr b="0" i="0" lang="en-US" sz="1600" u="none" cap="none" strike="noStrike">
                <a:solidFill>
                  <a:schemeClr val="lt1"/>
                </a:solidFill>
                <a:latin typeface="Dosis"/>
                <a:ea typeface="Dosis"/>
                <a:cs typeface="Dosis"/>
                <a:sym typeface="Dosis"/>
              </a:rPr>
              <a:t>Johnny Lim (Data Scientist)</a:t>
            </a:r>
            <a:endParaRPr b="0" i="0" sz="1600" u="none" cap="none" strike="noStrike">
              <a:solidFill>
                <a:schemeClr val="lt1"/>
              </a:solidFill>
              <a:latin typeface="Dosis"/>
              <a:ea typeface="Dosis"/>
              <a:cs typeface="Dosis"/>
              <a:sym typeface="Dosis"/>
            </a:endParaRPr>
          </a:p>
          <a:p>
            <a:pPr indent="-330200" lvl="0" marL="457200" marR="0" rtl="0" algn="l">
              <a:lnSpc>
                <a:spcPct val="150000"/>
              </a:lnSpc>
              <a:spcBef>
                <a:spcPts val="0"/>
              </a:spcBef>
              <a:spcAft>
                <a:spcPts val="0"/>
              </a:spcAft>
              <a:buClr>
                <a:schemeClr val="lt1"/>
              </a:buClr>
              <a:buSzPts val="1600"/>
              <a:buFont typeface="Dosis"/>
              <a:buChar char="●"/>
            </a:pPr>
            <a:r>
              <a:rPr b="0" i="0" lang="en-US" sz="1600" u="none" cap="none" strike="noStrike">
                <a:solidFill>
                  <a:schemeClr val="lt1"/>
                </a:solidFill>
                <a:latin typeface="Dosis"/>
                <a:ea typeface="Dosis"/>
                <a:cs typeface="Dosis"/>
                <a:sym typeface="Dosis"/>
              </a:rPr>
              <a:t>Ageng Pamungkas (Machine Learning Engineer)</a:t>
            </a:r>
            <a:endParaRPr b="0" i="0" sz="1600" u="none" cap="none" strike="noStrike">
              <a:solidFill>
                <a:schemeClr val="lt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8cc52260b4_0_50"/>
          <p:cNvSpPr txBox="1"/>
          <p:nvPr/>
        </p:nvSpPr>
        <p:spPr>
          <a:xfrm>
            <a:off x="8019025" y="1795550"/>
            <a:ext cx="3950400" cy="34170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lang="en-US">
                <a:latin typeface="Dosis"/>
                <a:ea typeface="Dosis"/>
                <a:cs typeface="Dosis"/>
                <a:sym typeface="Dosis"/>
              </a:rPr>
              <a:t>Terdapat 4 Feature C</a:t>
            </a:r>
            <a:r>
              <a:rPr lang="en-US">
                <a:latin typeface="Dosis"/>
                <a:ea typeface="Dosis"/>
                <a:cs typeface="Dosis"/>
                <a:sym typeface="Dosis"/>
              </a:rPr>
              <a:t>ategorical yang tidak memiliki </a:t>
            </a:r>
            <a:r>
              <a:rPr i="1" lang="en-US">
                <a:latin typeface="Dosis"/>
                <a:ea typeface="Dosis"/>
                <a:cs typeface="Dosis"/>
                <a:sym typeface="Dosis"/>
              </a:rPr>
              <a:t>unique values </a:t>
            </a:r>
            <a:r>
              <a:rPr lang="en-US">
                <a:latin typeface="Dosis"/>
                <a:ea typeface="Dosis"/>
                <a:cs typeface="Dosis"/>
                <a:sym typeface="Dosis"/>
              </a:rPr>
              <a:t>yang terlalu banyak, yaitu </a:t>
            </a:r>
            <a:r>
              <a:rPr b="1" lang="en-US">
                <a:latin typeface="Dosis"/>
                <a:ea typeface="Dosis"/>
                <a:cs typeface="Dosis"/>
                <a:sym typeface="Dosis"/>
              </a:rPr>
              <a:t>NewExist, RevLineCr, UrbanRural, dan LowDoc</a:t>
            </a:r>
            <a:r>
              <a:rPr lang="en-US">
                <a:latin typeface="Dosis"/>
                <a:ea typeface="Dosis"/>
                <a:cs typeface="Dosis"/>
                <a:sym typeface="Dosis"/>
              </a:rPr>
              <a:t>. Dari plot tersebut diketahui bahwa:</a:t>
            </a:r>
            <a:endParaRPr>
              <a:latin typeface="Dosis"/>
              <a:ea typeface="Dosis"/>
              <a:cs typeface="Dosis"/>
              <a:sym typeface="Dosis"/>
            </a:endParaRPr>
          </a:p>
          <a:p>
            <a:pPr indent="-317500" lvl="0" marL="457200" marR="0" rtl="0" algn="just">
              <a:lnSpc>
                <a:spcPct val="100000"/>
              </a:lnSpc>
              <a:spcBef>
                <a:spcPts val="0"/>
              </a:spcBef>
              <a:spcAft>
                <a:spcPts val="0"/>
              </a:spcAft>
              <a:buSzPts val="1400"/>
              <a:buFont typeface="Dosis"/>
              <a:buChar char="●"/>
            </a:pPr>
            <a:r>
              <a:rPr lang="en-US">
                <a:latin typeface="Dosis"/>
                <a:ea typeface="Dosis"/>
                <a:cs typeface="Dosis"/>
                <a:sym typeface="Dosis"/>
              </a:rPr>
              <a:t>Fitur </a:t>
            </a:r>
            <a:r>
              <a:rPr b="1" lang="en-US">
                <a:latin typeface="Dosis"/>
                <a:ea typeface="Dosis"/>
                <a:cs typeface="Dosis"/>
                <a:sym typeface="Dosis"/>
              </a:rPr>
              <a:t>RevLineCr </a:t>
            </a:r>
            <a:r>
              <a:rPr lang="en-US">
                <a:latin typeface="Dosis"/>
                <a:ea typeface="Dosis"/>
                <a:cs typeface="Dosis"/>
                <a:sym typeface="Dosis"/>
              </a:rPr>
              <a:t>terdapat </a:t>
            </a:r>
            <a:r>
              <a:rPr b="1" i="1" lang="en-US">
                <a:latin typeface="Dosis"/>
                <a:ea typeface="Dosis"/>
                <a:cs typeface="Dosis"/>
                <a:sym typeface="Dosis"/>
              </a:rPr>
              <a:t>invalid</a:t>
            </a:r>
            <a:r>
              <a:rPr b="1" lang="en-US">
                <a:latin typeface="Dosis"/>
                <a:ea typeface="Dosis"/>
                <a:cs typeface="Dosis"/>
                <a:sym typeface="Dosis"/>
              </a:rPr>
              <a:t> data </a:t>
            </a:r>
            <a:r>
              <a:rPr lang="en-US">
                <a:latin typeface="Dosis"/>
                <a:ea typeface="Dosis"/>
                <a:cs typeface="Dosis"/>
                <a:sym typeface="Dosis"/>
              </a:rPr>
              <a:t>seperti 0, T, dan 1.</a:t>
            </a:r>
            <a:endParaRPr>
              <a:latin typeface="Dosis"/>
              <a:ea typeface="Dosis"/>
              <a:cs typeface="Dosis"/>
              <a:sym typeface="Dosis"/>
            </a:endParaRPr>
          </a:p>
          <a:p>
            <a:pPr indent="-317500" lvl="0" marL="457200" marR="0" rtl="0" algn="just">
              <a:lnSpc>
                <a:spcPct val="100000"/>
              </a:lnSpc>
              <a:spcBef>
                <a:spcPts val="0"/>
              </a:spcBef>
              <a:spcAft>
                <a:spcPts val="0"/>
              </a:spcAft>
              <a:buSzPts val="1400"/>
              <a:buFont typeface="Dosis"/>
              <a:buChar char="●"/>
            </a:pPr>
            <a:r>
              <a:rPr lang="en-US">
                <a:latin typeface="Dosis"/>
                <a:ea typeface="Dosis"/>
                <a:cs typeface="Dosis"/>
                <a:sym typeface="Dosis"/>
              </a:rPr>
              <a:t>Fitur </a:t>
            </a:r>
            <a:r>
              <a:rPr b="1" lang="en-US">
                <a:latin typeface="Dosis"/>
                <a:ea typeface="Dosis"/>
                <a:cs typeface="Dosis"/>
                <a:sym typeface="Dosis"/>
              </a:rPr>
              <a:t>LowDoc </a:t>
            </a:r>
            <a:r>
              <a:rPr lang="en-US">
                <a:latin typeface="Dosis"/>
                <a:ea typeface="Dosis"/>
                <a:cs typeface="Dosis"/>
                <a:sym typeface="Dosis"/>
              </a:rPr>
              <a:t>terdapat </a:t>
            </a:r>
            <a:r>
              <a:rPr b="1" i="1" lang="en-US">
                <a:latin typeface="Dosis"/>
                <a:ea typeface="Dosis"/>
                <a:cs typeface="Dosis"/>
                <a:sym typeface="Dosis"/>
              </a:rPr>
              <a:t>invalid</a:t>
            </a:r>
            <a:r>
              <a:rPr b="1" lang="en-US">
                <a:latin typeface="Dosis"/>
                <a:ea typeface="Dosis"/>
                <a:cs typeface="Dosis"/>
                <a:sym typeface="Dosis"/>
              </a:rPr>
              <a:t> data </a:t>
            </a:r>
            <a:r>
              <a:rPr lang="en-US">
                <a:latin typeface="Dosis"/>
                <a:ea typeface="Dosis"/>
                <a:cs typeface="Dosis"/>
                <a:sym typeface="Dosis"/>
              </a:rPr>
              <a:t>seperti C, S, R, A, I meskipun dalam jumlah yang sedikit.</a:t>
            </a:r>
            <a:endParaRPr>
              <a:latin typeface="Dosis"/>
              <a:ea typeface="Dosis"/>
              <a:cs typeface="Dosis"/>
              <a:sym typeface="Dosis"/>
            </a:endParaRPr>
          </a:p>
          <a:p>
            <a:pPr indent="-317500" lvl="0" marL="457200" marR="0" rtl="0" algn="just">
              <a:lnSpc>
                <a:spcPct val="100000"/>
              </a:lnSpc>
              <a:spcBef>
                <a:spcPts val="0"/>
              </a:spcBef>
              <a:spcAft>
                <a:spcPts val="0"/>
              </a:spcAft>
              <a:buSzPts val="1400"/>
              <a:buFont typeface="Dosis"/>
              <a:buChar char="●"/>
            </a:pPr>
            <a:r>
              <a:rPr lang="en-US">
                <a:latin typeface="Dosis"/>
                <a:ea typeface="Dosis"/>
                <a:cs typeface="Dosis"/>
                <a:sym typeface="Dosis"/>
              </a:rPr>
              <a:t>Fitur </a:t>
            </a:r>
            <a:r>
              <a:rPr b="1" lang="en-US">
                <a:latin typeface="Dosis"/>
                <a:ea typeface="Dosis"/>
                <a:cs typeface="Dosis"/>
                <a:sym typeface="Dosis"/>
              </a:rPr>
              <a:t>UrbanRural</a:t>
            </a:r>
            <a:r>
              <a:rPr lang="en-US">
                <a:latin typeface="Dosis"/>
                <a:ea typeface="Dosis"/>
                <a:cs typeface="Dosis"/>
                <a:sym typeface="Dosis"/>
              </a:rPr>
              <a:t>, terdapat </a:t>
            </a:r>
            <a:r>
              <a:rPr b="1" lang="en-US">
                <a:latin typeface="Dosis"/>
                <a:ea typeface="Dosis"/>
                <a:cs typeface="Dosis"/>
                <a:sym typeface="Dosis"/>
              </a:rPr>
              <a:t>banyak kategori 0 (Unknown)</a:t>
            </a:r>
            <a:r>
              <a:rPr lang="en-US">
                <a:latin typeface="Dosis"/>
                <a:ea typeface="Dosis"/>
                <a:cs typeface="Dosis"/>
                <a:sym typeface="Dosis"/>
              </a:rPr>
              <a:t> sehingga kurang merepresentasikan kolom UrbanRural.</a:t>
            </a:r>
            <a:endParaRPr>
              <a:latin typeface="Dosis"/>
              <a:ea typeface="Dosis"/>
              <a:cs typeface="Dosis"/>
              <a:sym typeface="Dosis"/>
            </a:endParaRPr>
          </a:p>
          <a:p>
            <a:pPr indent="0" lvl="0" marL="0" marR="0" rtl="0" algn="just">
              <a:lnSpc>
                <a:spcPct val="100000"/>
              </a:lnSpc>
              <a:spcBef>
                <a:spcPts val="0"/>
              </a:spcBef>
              <a:spcAft>
                <a:spcPts val="0"/>
              </a:spcAft>
              <a:buNone/>
            </a:pPr>
            <a:r>
              <a:rPr lang="en-US">
                <a:latin typeface="Dosis"/>
                <a:ea typeface="Dosis"/>
                <a:cs typeface="Dosis"/>
                <a:sym typeface="Dosis"/>
              </a:rPr>
              <a:t>Oleh karena itu, </a:t>
            </a:r>
            <a:r>
              <a:rPr b="1" lang="en-US">
                <a:latin typeface="Dosis"/>
                <a:ea typeface="Dosis"/>
                <a:cs typeface="Dosis"/>
                <a:sym typeface="Dosis"/>
              </a:rPr>
              <a:t>pada </a:t>
            </a:r>
            <a:r>
              <a:rPr b="1" i="1" lang="en-US">
                <a:latin typeface="Dosis"/>
                <a:ea typeface="Dosis"/>
                <a:cs typeface="Dosis"/>
                <a:sym typeface="Dosis"/>
              </a:rPr>
              <a:t>preprocessing</a:t>
            </a:r>
            <a:r>
              <a:rPr b="1" lang="en-US">
                <a:latin typeface="Dosis"/>
                <a:ea typeface="Dosis"/>
                <a:cs typeface="Dosis"/>
                <a:sym typeface="Dosis"/>
              </a:rPr>
              <a:t> disarankan untuk merapikan </a:t>
            </a:r>
            <a:r>
              <a:rPr b="1" i="1" lang="en-US">
                <a:latin typeface="Dosis"/>
                <a:ea typeface="Dosis"/>
                <a:cs typeface="Dosis"/>
                <a:sym typeface="Dosis"/>
              </a:rPr>
              <a:t>invalid</a:t>
            </a:r>
            <a:r>
              <a:rPr b="1" lang="en-US">
                <a:latin typeface="Dosis"/>
                <a:ea typeface="Dosis"/>
                <a:cs typeface="Dosis"/>
                <a:sym typeface="Dosis"/>
              </a:rPr>
              <a:t> data pada kolom RevLineCr dan LowDoc serta menghapus kolom UrbanRural karena dianggap kurang relevan. </a:t>
            </a:r>
            <a:endParaRPr>
              <a:latin typeface="Dosis"/>
              <a:ea typeface="Dosis"/>
              <a:cs typeface="Dosis"/>
              <a:sym typeface="Dosis"/>
            </a:endParaRPr>
          </a:p>
        </p:txBody>
      </p:sp>
      <p:pic>
        <p:nvPicPr>
          <p:cNvPr id="141" name="Google Shape;141;g28cc52260b4_0_50"/>
          <p:cNvPicPr preferRelativeResize="0"/>
          <p:nvPr/>
        </p:nvPicPr>
        <p:blipFill>
          <a:blip r:embed="rId3">
            <a:alphaModFix/>
          </a:blip>
          <a:stretch>
            <a:fillRect/>
          </a:stretch>
        </p:blipFill>
        <p:spPr>
          <a:xfrm>
            <a:off x="766250" y="1880050"/>
            <a:ext cx="3733176" cy="1720300"/>
          </a:xfrm>
          <a:prstGeom prst="rect">
            <a:avLst/>
          </a:prstGeom>
          <a:noFill/>
          <a:ln>
            <a:noFill/>
          </a:ln>
        </p:spPr>
      </p:pic>
      <p:sp>
        <p:nvSpPr>
          <p:cNvPr id="142" name="Google Shape;142;g28cc52260b4_0_50"/>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1</a:t>
            </a:r>
            <a:endParaRPr b="1" i="0" sz="1600" u="none" cap="none" strike="noStrike">
              <a:solidFill>
                <a:srgbClr val="000000"/>
              </a:solidFill>
              <a:latin typeface="Dosis"/>
              <a:ea typeface="Dosis"/>
              <a:cs typeface="Dosis"/>
              <a:sym typeface="Dosis"/>
            </a:endParaRPr>
          </a:p>
        </p:txBody>
      </p:sp>
      <p:pic>
        <p:nvPicPr>
          <p:cNvPr id="143" name="Google Shape;143;g28cc52260b4_0_50"/>
          <p:cNvPicPr preferRelativeResize="0"/>
          <p:nvPr/>
        </p:nvPicPr>
        <p:blipFill>
          <a:blip r:embed="rId4">
            <a:alphaModFix/>
          </a:blip>
          <a:stretch>
            <a:fillRect/>
          </a:stretch>
        </p:blipFill>
        <p:spPr>
          <a:xfrm>
            <a:off x="766250" y="3712750"/>
            <a:ext cx="3733175" cy="1972037"/>
          </a:xfrm>
          <a:prstGeom prst="rect">
            <a:avLst/>
          </a:prstGeom>
          <a:noFill/>
          <a:ln>
            <a:noFill/>
          </a:ln>
        </p:spPr>
      </p:pic>
      <p:pic>
        <p:nvPicPr>
          <p:cNvPr id="144" name="Google Shape;144;g28cc52260b4_0_50"/>
          <p:cNvPicPr preferRelativeResize="0"/>
          <p:nvPr/>
        </p:nvPicPr>
        <p:blipFill>
          <a:blip r:embed="rId5">
            <a:alphaModFix/>
          </a:blip>
          <a:stretch>
            <a:fillRect/>
          </a:stretch>
        </p:blipFill>
        <p:spPr>
          <a:xfrm>
            <a:off x="4689675" y="1880050"/>
            <a:ext cx="3139104" cy="1720300"/>
          </a:xfrm>
          <a:prstGeom prst="rect">
            <a:avLst/>
          </a:prstGeom>
          <a:noFill/>
          <a:ln>
            <a:noFill/>
          </a:ln>
        </p:spPr>
      </p:pic>
      <p:pic>
        <p:nvPicPr>
          <p:cNvPr id="145" name="Google Shape;145;g28cc52260b4_0_50"/>
          <p:cNvPicPr preferRelativeResize="0"/>
          <p:nvPr/>
        </p:nvPicPr>
        <p:blipFill>
          <a:blip r:embed="rId6">
            <a:alphaModFix/>
          </a:blip>
          <a:stretch>
            <a:fillRect/>
          </a:stretch>
        </p:blipFill>
        <p:spPr>
          <a:xfrm>
            <a:off x="4689675" y="3798325"/>
            <a:ext cx="3174564" cy="1720300"/>
          </a:xfrm>
          <a:prstGeom prst="rect">
            <a:avLst/>
          </a:prstGeom>
          <a:noFill/>
          <a:ln>
            <a:noFill/>
          </a:ln>
        </p:spPr>
      </p:pic>
      <p:sp>
        <p:nvSpPr>
          <p:cNvPr id="146" name="Google Shape;146;g28cc52260b4_0_50"/>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Exploratory Data Analysis - Multivariate Analysis</a:t>
            </a:r>
            <a:endParaRPr sz="3200">
              <a:solidFill>
                <a:srgbClr val="0198A3"/>
              </a:solidFill>
            </a:endParaRPr>
          </a:p>
          <a:p>
            <a:pPr indent="0" lvl="0" marL="0" rtl="0" algn="l">
              <a:lnSpc>
                <a:spcPct val="100000"/>
              </a:lnSpc>
              <a:spcBef>
                <a:spcPts val="0"/>
              </a:spcBef>
              <a:spcAft>
                <a:spcPts val="0"/>
              </a:spcAft>
              <a:buSzPct val="111111"/>
              <a:buNone/>
            </a:pPr>
            <a:r>
              <a:t/>
            </a:r>
            <a:endParaRPr/>
          </a:p>
        </p:txBody>
      </p:sp>
      <p:sp>
        <p:nvSpPr>
          <p:cNvPr id="147" name="Google Shape;147;g28cc52260b4_0_50"/>
          <p:cNvSpPr txBox="1"/>
          <p:nvPr/>
        </p:nvSpPr>
        <p:spPr>
          <a:xfrm>
            <a:off x="1294251" y="5684775"/>
            <a:ext cx="9641400" cy="8313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chemeClr val="dk1"/>
                </a:solidFill>
                <a:latin typeface="Dosis"/>
                <a:ea typeface="Dosis"/>
                <a:cs typeface="Dosis"/>
                <a:sym typeface="Dosis"/>
              </a:rPr>
              <a:t>Selain itu, kolom NewExist, RevLineCr, dan LowDoc terindikasi berasosiasi dengan kolom target (MIS_Status) karena memiliki jangkauan yang cukup luas antara CHGOFF (gagal bayar) dan PIF (lunas). Akan tetapi, </a:t>
            </a:r>
            <a:r>
              <a:rPr b="1" lang="en-US">
                <a:solidFill>
                  <a:schemeClr val="dk1"/>
                </a:solidFill>
                <a:latin typeface="Dosis"/>
                <a:ea typeface="Dosis"/>
                <a:cs typeface="Dosis"/>
                <a:sym typeface="Dosis"/>
              </a:rPr>
              <a:t>diperlukan analisis statistik yang lebih mendalam untuk memastikan ada atau tidaknya korelasi fitur-fitur tersebut terhadap MIS_Status</a:t>
            </a:r>
            <a:endParaRPr b="1">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g28cc52260b4_0_65"/>
          <p:cNvPicPr preferRelativeResize="0"/>
          <p:nvPr/>
        </p:nvPicPr>
        <p:blipFill rotWithShape="1">
          <a:blip r:embed="rId3">
            <a:alphaModFix/>
          </a:blip>
          <a:srcRect b="0" l="0" r="0" t="0"/>
          <a:stretch/>
        </p:blipFill>
        <p:spPr>
          <a:xfrm>
            <a:off x="914400" y="1308656"/>
            <a:ext cx="5359600" cy="4674650"/>
          </a:xfrm>
          <a:prstGeom prst="rect">
            <a:avLst/>
          </a:prstGeom>
          <a:noFill/>
          <a:ln>
            <a:noFill/>
          </a:ln>
        </p:spPr>
      </p:pic>
      <p:sp>
        <p:nvSpPr>
          <p:cNvPr id="153" name="Google Shape;153;g28cc52260b4_0_65"/>
          <p:cNvSpPr txBox="1"/>
          <p:nvPr/>
        </p:nvSpPr>
        <p:spPr>
          <a:xfrm>
            <a:off x="6927200" y="2967300"/>
            <a:ext cx="4725900" cy="9234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lang="en-US" sz="1600">
                <a:latin typeface="Dosis"/>
                <a:ea typeface="Dosis"/>
                <a:cs typeface="Dosis"/>
                <a:sym typeface="Dosis"/>
              </a:rPr>
              <a:t>mayoritas </a:t>
            </a:r>
            <a:r>
              <a:rPr i="1" lang="en-US" sz="1600">
                <a:latin typeface="Dosis"/>
                <a:ea typeface="Dosis"/>
                <a:cs typeface="Dosis"/>
                <a:sym typeface="Dosis"/>
              </a:rPr>
              <a:t>small business </a:t>
            </a:r>
            <a:r>
              <a:rPr lang="en-US" sz="1600">
                <a:latin typeface="Dosis"/>
                <a:ea typeface="Dosis"/>
                <a:cs typeface="Dosis"/>
                <a:sym typeface="Dosis"/>
              </a:rPr>
              <a:t>(nasabah)</a:t>
            </a:r>
            <a:r>
              <a:rPr i="1" lang="en-US" sz="1600">
                <a:latin typeface="Dosis"/>
                <a:ea typeface="Dosis"/>
                <a:cs typeface="Dosis"/>
                <a:sym typeface="Dosis"/>
              </a:rPr>
              <a:t> </a:t>
            </a:r>
            <a:r>
              <a:rPr b="0" i="0" lang="en-US" sz="1600" u="none" cap="none" strike="noStrike">
                <a:solidFill>
                  <a:srgbClr val="000000"/>
                </a:solidFill>
                <a:latin typeface="Dosis"/>
                <a:ea typeface="Dosis"/>
                <a:cs typeface="Dosis"/>
                <a:sym typeface="Dosis"/>
              </a:rPr>
              <a:t>dapat membayar penuh pinjamannya, hanya </a:t>
            </a:r>
            <a:r>
              <a:rPr b="1" i="0" lang="en-US" sz="1600" u="none" cap="none" strike="noStrike">
                <a:solidFill>
                  <a:srgbClr val="000000"/>
                </a:solidFill>
                <a:latin typeface="Dosis"/>
                <a:ea typeface="Dosis"/>
                <a:cs typeface="Dosis"/>
                <a:sym typeface="Dosis"/>
              </a:rPr>
              <a:t>32,3%</a:t>
            </a:r>
            <a:r>
              <a:rPr b="0" i="0" lang="en-US" sz="1600" u="none" cap="none" strike="noStrike">
                <a:solidFill>
                  <a:srgbClr val="000000"/>
                </a:solidFill>
                <a:latin typeface="Dosis"/>
                <a:ea typeface="Dosis"/>
                <a:cs typeface="Dosis"/>
                <a:sym typeface="Dosis"/>
              </a:rPr>
              <a:t> yang </a:t>
            </a:r>
            <a:r>
              <a:rPr b="1" lang="en-US" sz="1600">
                <a:latin typeface="Dosis"/>
                <a:ea typeface="Dosis"/>
                <a:cs typeface="Dosis"/>
                <a:sym typeface="Dosis"/>
              </a:rPr>
              <a:t>gagal </a:t>
            </a:r>
            <a:r>
              <a:rPr b="1" i="0" lang="en-US" sz="1600" u="none" cap="none" strike="noStrike">
                <a:solidFill>
                  <a:srgbClr val="000000"/>
                </a:solidFill>
                <a:latin typeface="Dosis"/>
                <a:ea typeface="Dosis"/>
                <a:cs typeface="Dosis"/>
                <a:sym typeface="Dosis"/>
              </a:rPr>
              <a:t>membayar secara lunas.</a:t>
            </a:r>
            <a:endParaRPr b="1" i="0" sz="1600" u="none" cap="none" strike="noStrike">
              <a:solidFill>
                <a:srgbClr val="000000"/>
              </a:solidFill>
              <a:latin typeface="Dosis"/>
              <a:ea typeface="Dosis"/>
              <a:cs typeface="Dosis"/>
              <a:sym typeface="Dosis"/>
            </a:endParaRPr>
          </a:p>
        </p:txBody>
      </p:sp>
      <p:sp>
        <p:nvSpPr>
          <p:cNvPr id="154" name="Google Shape;154;g28cc52260b4_0_65"/>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Exploratory Data Analysis - Business Insight</a:t>
            </a:r>
            <a:endParaRPr sz="3200">
              <a:solidFill>
                <a:srgbClr val="0198A3"/>
              </a:solidFill>
            </a:endParaRPr>
          </a:p>
          <a:p>
            <a:pPr indent="0" lvl="0" marL="0" rtl="0" algn="l">
              <a:lnSpc>
                <a:spcPct val="100000"/>
              </a:lnSpc>
              <a:spcBef>
                <a:spcPts val="0"/>
              </a:spcBef>
              <a:spcAft>
                <a:spcPts val="0"/>
              </a:spcAft>
              <a:buSzPct val="111111"/>
              <a:buNone/>
            </a:pPr>
            <a:r>
              <a:t/>
            </a:r>
            <a:endParaRPr/>
          </a:p>
        </p:txBody>
      </p:sp>
      <p:sp>
        <p:nvSpPr>
          <p:cNvPr id="155" name="Google Shape;155;g28cc52260b4_0_65"/>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1</a:t>
            </a:r>
            <a:endParaRPr b="1" i="0" sz="16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8cc52260b4_0_74"/>
          <p:cNvSpPr txBox="1"/>
          <p:nvPr/>
        </p:nvSpPr>
        <p:spPr>
          <a:xfrm>
            <a:off x="882369" y="4836075"/>
            <a:ext cx="5569200" cy="13392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00000"/>
              </a:lnSpc>
              <a:spcBef>
                <a:spcPts val="0"/>
              </a:spcBef>
              <a:spcAft>
                <a:spcPts val="0"/>
              </a:spcAft>
              <a:buClr>
                <a:srgbClr val="000000"/>
              </a:buClr>
              <a:buSzPts val="1500"/>
              <a:buFont typeface="Dosis"/>
              <a:buChar char="●"/>
            </a:pPr>
            <a:r>
              <a:rPr b="1" lang="en-US" sz="1500">
                <a:latin typeface="Dosis"/>
                <a:ea typeface="Dosis"/>
                <a:cs typeface="Dosis"/>
                <a:sym typeface="Dosis"/>
              </a:rPr>
              <a:t>J</a:t>
            </a:r>
            <a:r>
              <a:rPr b="1" i="0" lang="en-US" sz="1500" u="none" cap="none" strike="noStrike">
                <a:solidFill>
                  <a:srgbClr val="000000"/>
                </a:solidFill>
                <a:latin typeface="Dosis"/>
                <a:ea typeface="Dosis"/>
                <a:cs typeface="Dosis"/>
                <a:sym typeface="Dosis"/>
              </a:rPr>
              <a:t>umlah nominal pinjaman</a:t>
            </a:r>
            <a:r>
              <a:rPr b="1" lang="en-US" sz="1500">
                <a:latin typeface="Dosis"/>
                <a:ea typeface="Dosis"/>
                <a:cs typeface="Dosis"/>
                <a:sym typeface="Dosis"/>
              </a:rPr>
              <a:t> terbesar </a:t>
            </a:r>
            <a:r>
              <a:rPr b="0" i="0" lang="en-US" sz="1500" u="none" cap="none" strike="noStrike">
                <a:solidFill>
                  <a:srgbClr val="000000"/>
                </a:solidFill>
                <a:latin typeface="Dosis"/>
                <a:ea typeface="Dosis"/>
                <a:cs typeface="Dosis"/>
                <a:sym typeface="Dosis"/>
              </a:rPr>
              <a:t>dibandingkan industri lainnya</a:t>
            </a:r>
            <a:r>
              <a:rPr lang="en-US" sz="1500">
                <a:latin typeface="Dosis"/>
                <a:ea typeface="Dosis"/>
                <a:cs typeface="Dosis"/>
                <a:sym typeface="Dosis"/>
              </a:rPr>
              <a:t> yaitu:</a:t>
            </a:r>
            <a:endParaRPr sz="1500">
              <a:latin typeface="Dosis"/>
              <a:ea typeface="Dosis"/>
              <a:cs typeface="Dosis"/>
              <a:sym typeface="Dosis"/>
            </a:endParaRPr>
          </a:p>
          <a:p>
            <a:pPr indent="-323850" lvl="0" marL="457200" rtl="0" algn="just">
              <a:spcBef>
                <a:spcPts val="0"/>
              </a:spcBef>
              <a:spcAft>
                <a:spcPts val="0"/>
              </a:spcAft>
              <a:buClr>
                <a:schemeClr val="dk1"/>
              </a:buClr>
              <a:buSzPts val="1500"/>
              <a:buFont typeface="Dosis"/>
              <a:buChar char="-"/>
            </a:pPr>
            <a:r>
              <a:rPr lang="en-US" sz="1500">
                <a:solidFill>
                  <a:schemeClr val="dk1"/>
                </a:solidFill>
                <a:latin typeface="Dosis"/>
                <a:ea typeface="Dosis"/>
                <a:cs typeface="Dosis"/>
                <a:sym typeface="Dosis"/>
              </a:rPr>
              <a:t>Unknown</a:t>
            </a:r>
            <a:endParaRPr sz="1500">
              <a:solidFill>
                <a:schemeClr val="dk1"/>
              </a:solidFill>
              <a:latin typeface="Dosis"/>
              <a:ea typeface="Dosis"/>
              <a:cs typeface="Dosis"/>
              <a:sym typeface="Dosis"/>
            </a:endParaRPr>
          </a:p>
          <a:p>
            <a:pPr indent="-323850" lvl="0" marL="457200" rtl="0" algn="just">
              <a:spcBef>
                <a:spcPts val="0"/>
              </a:spcBef>
              <a:spcAft>
                <a:spcPts val="0"/>
              </a:spcAft>
              <a:buClr>
                <a:schemeClr val="dk1"/>
              </a:buClr>
              <a:buSzPts val="1500"/>
              <a:buFont typeface="Dosis"/>
              <a:buChar char="-"/>
            </a:pPr>
            <a:r>
              <a:rPr lang="en-US" sz="1500">
                <a:solidFill>
                  <a:schemeClr val="dk1"/>
                </a:solidFill>
                <a:latin typeface="Dosis"/>
                <a:ea typeface="Dosis"/>
                <a:cs typeface="Dosis"/>
                <a:sym typeface="Dosis"/>
              </a:rPr>
              <a:t>Retail trade</a:t>
            </a:r>
            <a:endParaRPr sz="1500">
              <a:solidFill>
                <a:schemeClr val="dk1"/>
              </a:solidFill>
              <a:latin typeface="Dosis"/>
              <a:ea typeface="Dosis"/>
              <a:cs typeface="Dosis"/>
              <a:sym typeface="Dosis"/>
            </a:endParaRPr>
          </a:p>
          <a:p>
            <a:pPr indent="-323850" lvl="0" marL="457200" rtl="0" algn="just">
              <a:spcBef>
                <a:spcPts val="0"/>
              </a:spcBef>
              <a:spcAft>
                <a:spcPts val="0"/>
              </a:spcAft>
              <a:buClr>
                <a:schemeClr val="dk1"/>
              </a:buClr>
              <a:buSzPts val="1500"/>
              <a:buFont typeface="Dosis"/>
              <a:buChar char="-"/>
            </a:pPr>
            <a:r>
              <a:rPr lang="en-US" sz="1500">
                <a:solidFill>
                  <a:schemeClr val="dk1"/>
                </a:solidFill>
                <a:latin typeface="Dosis"/>
                <a:ea typeface="Dosis"/>
                <a:cs typeface="Dosis"/>
                <a:sym typeface="Dosis"/>
              </a:rPr>
              <a:t>Accom/Food_serv</a:t>
            </a:r>
            <a:endParaRPr sz="1500">
              <a:latin typeface="Dosis"/>
              <a:ea typeface="Dosis"/>
              <a:cs typeface="Dosis"/>
              <a:sym typeface="Dosis"/>
            </a:endParaRPr>
          </a:p>
        </p:txBody>
      </p:sp>
      <p:pic>
        <p:nvPicPr>
          <p:cNvPr id="161" name="Google Shape;161;g28cc52260b4_0_74"/>
          <p:cNvPicPr preferRelativeResize="0"/>
          <p:nvPr/>
        </p:nvPicPr>
        <p:blipFill>
          <a:blip r:embed="rId3">
            <a:alphaModFix/>
          </a:blip>
          <a:stretch>
            <a:fillRect/>
          </a:stretch>
        </p:blipFill>
        <p:spPr>
          <a:xfrm>
            <a:off x="1041400" y="1493692"/>
            <a:ext cx="5410283" cy="3189982"/>
          </a:xfrm>
          <a:prstGeom prst="rect">
            <a:avLst/>
          </a:prstGeom>
          <a:noFill/>
          <a:ln>
            <a:noFill/>
          </a:ln>
        </p:spPr>
      </p:pic>
      <p:pic>
        <p:nvPicPr>
          <p:cNvPr id="162" name="Google Shape;162;g28cc52260b4_0_74"/>
          <p:cNvPicPr preferRelativeResize="0"/>
          <p:nvPr/>
        </p:nvPicPr>
        <p:blipFill>
          <a:blip r:embed="rId4">
            <a:alphaModFix/>
          </a:blip>
          <a:stretch>
            <a:fillRect/>
          </a:stretch>
        </p:blipFill>
        <p:spPr>
          <a:xfrm>
            <a:off x="6604083" y="1493692"/>
            <a:ext cx="5419345" cy="3189982"/>
          </a:xfrm>
          <a:prstGeom prst="rect">
            <a:avLst/>
          </a:prstGeom>
          <a:noFill/>
          <a:ln>
            <a:noFill/>
          </a:ln>
        </p:spPr>
      </p:pic>
      <p:sp>
        <p:nvSpPr>
          <p:cNvPr id="163" name="Google Shape;163;g28cc52260b4_0_74"/>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1</a:t>
            </a:r>
            <a:endParaRPr b="1" i="0" sz="1600" u="none" cap="none" strike="noStrike">
              <a:solidFill>
                <a:srgbClr val="000000"/>
              </a:solidFill>
              <a:latin typeface="Dosis"/>
              <a:ea typeface="Dosis"/>
              <a:cs typeface="Dosis"/>
              <a:sym typeface="Dosis"/>
            </a:endParaRPr>
          </a:p>
        </p:txBody>
      </p:sp>
      <p:sp>
        <p:nvSpPr>
          <p:cNvPr id="164" name="Google Shape;164;g28cc52260b4_0_74"/>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Exploratory Data Analysis - Business Insight</a:t>
            </a:r>
            <a:endParaRPr sz="3200">
              <a:solidFill>
                <a:srgbClr val="0198A3"/>
              </a:solidFill>
            </a:endParaRPr>
          </a:p>
          <a:p>
            <a:pPr indent="0" lvl="0" marL="0" rtl="0" algn="l">
              <a:lnSpc>
                <a:spcPct val="100000"/>
              </a:lnSpc>
              <a:spcBef>
                <a:spcPts val="0"/>
              </a:spcBef>
              <a:spcAft>
                <a:spcPts val="0"/>
              </a:spcAft>
              <a:buSzPct val="111111"/>
              <a:buNone/>
            </a:pPr>
            <a:r>
              <a:t/>
            </a:r>
            <a:endParaRPr/>
          </a:p>
        </p:txBody>
      </p:sp>
      <p:sp>
        <p:nvSpPr>
          <p:cNvPr id="165" name="Google Shape;165;g28cc52260b4_0_74"/>
          <p:cNvSpPr txBox="1"/>
          <p:nvPr/>
        </p:nvSpPr>
        <p:spPr>
          <a:xfrm>
            <a:off x="6608644" y="4836063"/>
            <a:ext cx="5410200" cy="11082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chemeClr val="dk1"/>
              </a:buClr>
              <a:buSzPts val="1500"/>
              <a:buFont typeface="Dosis"/>
              <a:buChar char="●"/>
            </a:pPr>
            <a:r>
              <a:rPr b="1" lang="en-US" sz="1500">
                <a:solidFill>
                  <a:schemeClr val="dk1"/>
                </a:solidFill>
                <a:latin typeface="Dosis"/>
                <a:ea typeface="Dosis"/>
                <a:cs typeface="Dosis"/>
                <a:sym typeface="Dosis"/>
              </a:rPr>
              <a:t>J</a:t>
            </a:r>
            <a:r>
              <a:rPr b="1" lang="en-US" sz="1500">
                <a:solidFill>
                  <a:schemeClr val="dk1"/>
                </a:solidFill>
                <a:latin typeface="Dosis"/>
                <a:ea typeface="Dosis"/>
                <a:cs typeface="Dosis"/>
                <a:sym typeface="Dosis"/>
              </a:rPr>
              <a:t>umlah peminjam terbesar </a:t>
            </a:r>
            <a:r>
              <a:rPr lang="en-US" sz="1500">
                <a:solidFill>
                  <a:schemeClr val="dk1"/>
                </a:solidFill>
                <a:latin typeface="Dosis"/>
                <a:ea typeface="Dosis"/>
                <a:cs typeface="Dosis"/>
                <a:sym typeface="Dosis"/>
              </a:rPr>
              <a:t>dibandingkan industri lainnya yaitu:</a:t>
            </a:r>
            <a:endParaRPr sz="1500">
              <a:solidFill>
                <a:schemeClr val="dk1"/>
              </a:solidFill>
              <a:latin typeface="Dosis"/>
              <a:ea typeface="Dosis"/>
              <a:cs typeface="Dosis"/>
              <a:sym typeface="Dosis"/>
            </a:endParaRPr>
          </a:p>
          <a:p>
            <a:pPr indent="-323850" lvl="0" marL="457200" rtl="0" algn="just">
              <a:spcBef>
                <a:spcPts val="0"/>
              </a:spcBef>
              <a:spcAft>
                <a:spcPts val="0"/>
              </a:spcAft>
              <a:buClr>
                <a:schemeClr val="dk1"/>
              </a:buClr>
              <a:buSzPts val="1500"/>
              <a:buFont typeface="Dosis"/>
              <a:buChar char="-"/>
            </a:pPr>
            <a:r>
              <a:rPr lang="en-US" sz="1500">
                <a:solidFill>
                  <a:schemeClr val="dk1"/>
                </a:solidFill>
                <a:latin typeface="Dosis"/>
                <a:ea typeface="Dosis"/>
                <a:cs typeface="Dosis"/>
                <a:sym typeface="Dosis"/>
              </a:rPr>
              <a:t>Unknown</a:t>
            </a:r>
            <a:endParaRPr sz="1500">
              <a:solidFill>
                <a:schemeClr val="dk1"/>
              </a:solidFill>
              <a:latin typeface="Dosis"/>
              <a:ea typeface="Dosis"/>
              <a:cs typeface="Dosis"/>
              <a:sym typeface="Dosis"/>
            </a:endParaRPr>
          </a:p>
          <a:p>
            <a:pPr indent="-323850" lvl="0" marL="457200" rtl="0" algn="just">
              <a:spcBef>
                <a:spcPts val="0"/>
              </a:spcBef>
              <a:spcAft>
                <a:spcPts val="0"/>
              </a:spcAft>
              <a:buClr>
                <a:schemeClr val="dk1"/>
              </a:buClr>
              <a:buSzPts val="1500"/>
              <a:buFont typeface="Dosis"/>
              <a:buChar char="-"/>
            </a:pPr>
            <a:r>
              <a:rPr lang="en-US" sz="1500">
                <a:solidFill>
                  <a:schemeClr val="dk1"/>
                </a:solidFill>
                <a:latin typeface="Dosis"/>
                <a:ea typeface="Dosis"/>
                <a:cs typeface="Dosis"/>
                <a:sym typeface="Dosis"/>
              </a:rPr>
              <a:t>Retail trade</a:t>
            </a:r>
            <a:endParaRPr sz="1500">
              <a:solidFill>
                <a:schemeClr val="dk1"/>
              </a:solidFill>
              <a:latin typeface="Dosis"/>
              <a:ea typeface="Dosis"/>
              <a:cs typeface="Dosis"/>
              <a:sym typeface="Dosis"/>
            </a:endParaRPr>
          </a:p>
          <a:p>
            <a:pPr indent="-323850" lvl="0" marL="457200" rtl="0" algn="just">
              <a:spcBef>
                <a:spcPts val="0"/>
              </a:spcBef>
              <a:spcAft>
                <a:spcPts val="0"/>
              </a:spcAft>
              <a:buClr>
                <a:schemeClr val="dk1"/>
              </a:buClr>
              <a:buSzPts val="1500"/>
              <a:buFont typeface="Dosis"/>
              <a:buChar char="-"/>
            </a:pPr>
            <a:r>
              <a:rPr lang="en-US" sz="1500">
                <a:solidFill>
                  <a:schemeClr val="dk1"/>
                </a:solidFill>
                <a:latin typeface="Dosis"/>
                <a:ea typeface="Dosis"/>
                <a:cs typeface="Dosis"/>
                <a:sym typeface="Dosis"/>
              </a:rPr>
              <a:t>Construction</a:t>
            </a:r>
            <a:endParaRPr sz="1500">
              <a:solidFill>
                <a:schemeClr val="dk1"/>
              </a:solidFill>
              <a:latin typeface="Dosis"/>
              <a:ea typeface="Dosis"/>
              <a:cs typeface="Dosis"/>
              <a:sym typeface="Dosis"/>
            </a:endParaRPr>
          </a:p>
        </p:txBody>
      </p:sp>
      <p:sp>
        <p:nvSpPr>
          <p:cNvPr id="166" name="Google Shape;166;g28cc52260b4_0_74"/>
          <p:cNvSpPr txBox="1"/>
          <p:nvPr/>
        </p:nvSpPr>
        <p:spPr>
          <a:xfrm>
            <a:off x="882375" y="6096675"/>
            <a:ext cx="10048800" cy="6465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chemeClr val="dk1"/>
              </a:buClr>
              <a:buSzPts val="1500"/>
              <a:buFont typeface="Dosis"/>
              <a:buChar char="●"/>
            </a:pPr>
            <a:r>
              <a:rPr b="1" lang="en-US" sz="1500">
                <a:solidFill>
                  <a:schemeClr val="dk1"/>
                </a:solidFill>
                <a:latin typeface="Dosis"/>
                <a:ea typeface="Dosis"/>
                <a:cs typeface="Dosis"/>
                <a:sym typeface="Dosis"/>
              </a:rPr>
              <a:t>Public Admin, Mgmt_comp, dan Utilities</a:t>
            </a:r>
            <a:r>
              <a:rPr lang="en-US" sz="1500">
                <a:solidFill>
                  <a:schemeClr val="dk1"/>
                </a:solidFill>
                <a:latin typeface="Dosis"/>
                <a:ea typeface="Dosis"/>
                <a:cs typeface="Dosis"/>
                <a:sym typeface="Dosis"/>
              </a:rPr>
              <a:t> memiliki </a:t>
            </a:r>
            <a:r>
              <a:rPr b="1" lang="en-US" sz="1500">
                <a:solidFill>
                  <a:schemeClr val="dk1"/>
                </a:solidFill>
                <a:latin typeface="Dosis"/>
                <a:ea typeface="Dosis"/>
                <a:cs typeface="Dosis"/>
                <a:sym typeface="Dosis"/>
              </a:rPr>
              <a:t>jumlah nominal pinjaman</a:t>
            </a:r>
            <a:r>
              <a:rPr lang="en-US" sz="1500">
                <a:solidFill>
                  <a:schemeClr val="dk1"/>
                </a:solidFill>
                <a:latin typeface="Dosis"/>
                <a:ea typeface="Dosis"/>
                <a:cs typeface="Dosis"/>
                <a:sym typeface="Dosis"/>
              </a:rPr>
              <a:t> dan</a:t>
            </a:r>
            <a:r>
              <a:rPr b="1" lang="en-US" sz="1500">
                <a:solidFill>
                  <a:schemeClr val="dk1"/>
                </a:solidFill>
                <a:latin typeface="Dosis"/>
                <a:ea typeface="Dosis"/>
                <a:cs typeface="Dosis"/>
                <a:sym typeface="Dosis"/>
              </a:rPr>
              <a:t> jumlah peminjam terkecil</a:t>
            </a:r>
            <a:r>
              <a:rPr lang="en-US" sz="1500">
                <a:solidFill>
                  <a:schemeClr val="dk1"/>
                </a:solidFill>
                <a:latin typeface="Dosis"/>
                <a:ea typeface="Dosis"/>
                <a:cs typeface="Dosis"/>
                <a:sym typeface="Dosis"/>
              </a:rPr>
              <a:t> dibandingkan industri lainnya.</a:t>
            </a:r>
            <a:endParaRPr sz="1500">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8cc52260b4_0_86"/>
          <p:cNvSpPr txBox="1"/>
          <p:nvPr/>
        </p:nvSpPr>
        <p:spPr>
          <a:xfrm>
            <a:off x="1018788" y="5321725"/>
            <a:ext cx="5376600" cy="11082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00000"/>
              </a:lnSpc>
              <a:spcBef>
                <a:spcPts val="0"/>
              </a:spcBef>
              <a:spcAft>
                <a:spcPts val="0"/>
              </a:spcAft>
              <a:buClr>
                <a:srgbClr val="000000"/>
              </a:buClr>
              <a:buSzPts val="1500"/>
              <a:buFont typeface="Dosis"/>
              <a:buChar char="●"/>
            </a:pPr>
            <a:r>
              <a:rPr b="0" i="0" lang="en-US" sz="1500" u="none" cap="none" strike="noStrike">
                <a:solidFill>
                  <a:srgbClr val="000000"/>
                </a:solidFill>
                <a:latin typeface="Dosis"/>
                <a:ea typeface="Dosis"/>
                <a:cs typeface="Dosis"/>
                <a:sym typeface="Dosis"/>
              </a:rPr>
              <a:t>T</a:t>
            </a:r>
            <a:r>
              <a:rPr lang="en-US" sz="1500">
                <a:latin typeface="Dosis"/>
                <a:ea typeface="Dosis"/>
                <a:cs typeface="Dosis"/>
                <a:sym typeface="Dosis"/>
              </a:rPr>
              <a:t>iga</a:t>
            </a:r>
            <a:r>
              <a:rPr b="0" i="0" lang="en-US" sz="1500" u="none" cap="none" strike="noStrike">
                <a:solidFill>
                  <a:srgbClr val="000000"/>
                </a:solidFill>
                <a:latin typeface="Dosis"/>
                <a:ea typeface="Dosis"/>
                <a:cs typeface="Dosis"/>
                <a:sym typeface="Dosis"/>
              </a:rPr>
              <a:t> Industri </a:t>
            </a:r>
            <a:r>
              <a:rPr lang="en-US" sz="1500">
                <a:latin typeface="Dosis"/>
                <a:ea typeface="Dosis"/>
                <a:cs typeface="Dosis"/>
                <a:sym typeface="Dosis"/>
              </a:rPr>
              <a:t>dengan</a:t>
            </a:r>
            <a:r>
              <a:rPr b="0" i="0" lang="en-US" sz="1500" u="none" cap="none" strike="noStrike">
                <a:solidFill>
                  <a:srgbClr val="000000"/>
                </a:solidFill>
                <a:latin typeface="Dosis"/>
                <a:ea typeface="Dosis"/>
                <a:cs typeface="Dosis"/>
                <a:sym typeface="Dosis"/>
              </a:rPr>
              <a:t> </a:t>
            </a:r>
            <a:r>
              <a:rPr b="1" i="0" lang="en-US" sz="1500" u="none" cap="none" strike="noStrike">
                <a:solidFill>
                  <a:srgbClr val="000000"/>
                </a:solidFill>
                <a:latin typeface="Dosis"/>
                <a:ea typeface="Dosis"/>
                <a:cs typeface="Dosis"/>
                <a:sym typeface="Dosis"/>
              </a:rPr>
              <a:t>tingkat</a:t>
            </a:r>
            <a:r>
              <a:rPr b="0" i="0" lang="en-US" sz="1500" u="none" cap="none" strike="noStrike">
                <a:solidFill>
                  <a:srgbClr val="000000"/>
                </a:solidFill>
                <a:latin typeface="Dosis"/>
                <a:ea typeface="Dosis"/>
                <a:cs typeface="Dosis"/>
                <a:sym typeface="Dosis"/>
              </a:rPr>
              <a:t> </a:t>
            </a:r>
            <a:r>
              <a:rPr b="1" i="0" lang="en-US" sz="1500" u="none" cap="none" strike="noStrike">
                <a:solidFill>
                  <a:srgbClr val="000000"/>
                </a:solidFill>
                <a:latin typeface="Dosis"/>
                <a:ea typeface="Dosis"/>
                <a:cs typeface="Dosis"/>
                <a:sym typeface="Dosis"/>
              </a:rPr>
              <a:t>gagal bayar </a:t>
            </a:r>
            <a:r>
              <a:rPr b="1" lang="en-US" sz="1500">
                <a:latin typeface="Dosis"/>
                <a:ea typeface="Dosis"/>
                <a:cs typeface="Dosis"/>
                <a:sym typeface="Dosis"/>
              </a:rPr>
              <a:t>tertinggi</a:t>
            </a:r>
            <a:r>
              <a:rPr b="0" i="0" lang="en-US" sz="1500" u="none" cap="none" strike="noStrike">
                <a:solidFill>
                  <a:srgbClr val="000000"/>
                </a:solidFill>
                <a:latin typeface="Dosis"/>
                <a:ea typeface="Dosis"/>
                <a:cs typeface="Dosis"/>
                <a:sym typeface="Dosis"/>
              </a:rPr>
              <a:t> yaitu: </a:t>
            </a:r>
            <a:endParaRPr b="0" i="0" sz="1500" u="none" cap="none" strike="noStrike">
              <a:solidFill>
                <a:srgbClr val="000000"/>
              </a:solidFill>
              <a:latin typeface="Dosis"/>
              <a:ea typeface="Dosis"/>
              <a:cs typeface="Dosis"/>
              <a:sym typeface="Dosis"/>
            </a:endParaRPr>
          </a:p>
          <a:p>
            <a:pPr indent="-323850" lvl="0" marL="457200" marR="0" rtl="0" algn="just">
              <a:lnSpc>
                <a:spcPct val="100000"/>
              </a:lnSpc>
              <a:spcBef>
                <a:spcPts val="0"/>
              </a:spcBef>
              <a:spcAft>
                <a:spcPts val="0"/>
              </a:spcAft>
              <a:buSzPts val="1500"/>
              <a:buFont typeface="Dosis"/>
              <a:buChar char="-"/>
            </a:pPr>
            <a:r>
              <a:rPr i="0" lang="en-US" sz="1500" u="none" cap="none" strike="noStrike">
                <a:solidFill>
                  <a:srgbClr val="000000"/>
                </a:solidFill>
                <a:latin typeface="Dosis"/>
                <a:ea typeface="Dosis"/>
                <a:cs typeface="Dosis"/>
                <a:sym typeface="Dosis"/>
              </a:rPr>
              <a:t>RE/Rental/Lease (48,26%)</a:t>
            </a:r>
            <a:r>
              <a:rPr b="0" i="0" lang="en-US" sz="1500" u="none" cap="none" strike="noStrike">
                <a:solidFill>
                  <a:srgbClr val="000000"/>
                </a:solidFill>
                <a:latin typeface="Dosis"/>
                <a:ea typeface="Dosis"/>
                <a:cs typeface="Dosis"/>
                <a:sym typeface="Dosis"/>
              </a:rPr>
              <a:t> </a:t>
            </a:r>
            <a:endParaRPr b="0" i="0" sz="1500" u="none" cap="none" strike="noStrike">
              <a:solidFill>
                <a:srgbClr val="000000"/>
              </a:solidFill>
              <a:latin typeface="Dosis"/>
              <a:ea typeface="Dosis"/>
              <a:cs typeface="Dosis"/>
              <a:sym typeface="Dosis"/>
            </a:endParaRPr>
          </a:p>
          <a:p>
            <a:pPr indent="-323850" lvl="0" marL="457200" marR="0" rtl="0" algn="just">
              <a:lnSpc>
                <a:spcPct val="100000"/>
              </a:lnSpc>
              <a:spcBef>
                <a:spcPts val="0"/>
              </a:spcBef>
              <a:spcAft>
                <a:spcPts val="0"/>
              </a:spcAft>
              <a:buSzPts val="1500"/>
              <a:buFont typeface="Dosis"/>
              <a:buChar char="-"/>
            </a:pPr>
            <a:r>
              <a:rPr b="0" i="0" lang="en-US" sz="1500" u="none" cap="none" strike="noStrike">
                <a:solidFill>
                  <a:srgbClr val="000000"/>
                </a:solidFill>
                <a:latin typeface="Dosis"/>
                <a:ea typeface="Dosis"/>
                <a:cs typeface="Dosis"/>
                <a:sym typeface="Dosis"/>
              </a:rPr>
              <a:t>Finance/Insurance (47,02%)</a:t>
            </a:r>
            <a:endParaRPr sz="1500">
              <a:latin typeface="Dosis"/>
              <a:ea typeface="Dosis"/>
              <a:cs typeface="Dosis"/>
              <a:sym typeface="Dosis"/>
            </a:endParaRPr>
          </a:p>
          <a:p>
            <a:pPr indent="-323850" lvl="0" marL="457200" marR="0" rtl="0" algn="just">
              <a:lnSpc>
                <a:spcPct val="100000"/>
              </a:lnSpc>
              <a:spcBef>
                <a:spcPts val="0"/>
              </a:spcBef>
              <a:spcAft>
                <a:spcPts val="0"/>
              </a:spcAft>
              <a:buSzPts val="1500"/>
              <a:buFont typeface="Dosis"/>
              <a:buChar char="-"/>
            </a:pPr>
            <a:r>
              <a:rPr b="0" i="0" lang="en-US" sz="1500" u="none" cap="none" strike="noStrike">
                <a:solidFill>
                  <a:srgbClr val="000000"/>
                </a:solidFill>
                <a:latin typeface="Dosis"/>
                <a:ea typeface="Dosis"/>
                <a:cs typeface="Dosis"/>
                <a:sym typeface="Dosis"/>
              </a:rPr>
              <a:t>Trans/Ware (4</a:t>
            </a:r>
            <a:r>
              <a:rPr lang="en-US" sz="1500">
                <a:latin typeface="Dosis"/>
                <a:ea typeface="Dosis"/>
                <a:cs typeface="Dosis"/>
                <a:sym typeface="Dosis"/>
              </a:rPr>
              <a:t>2,7</a:t>
            </a:r>
            <a:r>
              <a:rPr b="0" i="0" lang="en-US" sz="1500" u="none" cap="none" strike="noStrike">
                <a:solidFill>
                  <a:srgbClr val="000000"/>
                </a:solidFill>
                <a:latin typeface="Dosis"/>
                <a:ea typeface="Dosis"/>
                <a:cs typeface="Dosis"/>
                <a:sym typeface="Dosis"/>
              </a:rPr>
              <a:t>%)</a:t>
            </a:r>
            <a:r>
              <a:rPr lang="en-US" sz="1500">
                <a:latin typeface="Dosis"/>
                <a:ea typeface="Dosis"/>
                <a:cs typeface="Dosis"/>
                <a:sym typeface="Dosis"/>
              </a:rPr>
              <a:t>.</a:t>
            </a:r>
            <a:endParaRPr b="0" i="0" sz="1500" u="none" cap="none" strike="noStrike">
              <a:solidFill>
                <a:srgbClr val="000000"/>
              </a:solidFill>
              <a:latin typeface="Dosis"/>
              <a:ea typeface="Dosis"/>
              <a:cs typeface="Dosis"/>
              <a:sym typeface="Dosis"/>
            </a:endParaRPr>
          </a:p>
        </p:txBody>
      </p:sp>
      <p:pic>
        <p:nvPicPr>
          <p:cNvPr id="172" name="Google Shape;172;g28cc52260b4_0_86"/>
          <p:cNvPicPr preferRelativeResize="0"/>
          <p:nvPr/>
        </p:nvPicPr>
        <p:blipFill>
          <a:blip r:embed="rId3">
            <a:alphaModFix/>
          </a:blip>
          <a:stretch>
            <a:fillRect/>
          </a:stretch>
        </p:blipFill>
        <p:spPr>
          <a:xfrm>
            <a:off x="1198300" y="1492192"/>
            <a:ext cx="4914633" cy="3829533"/>
          </a:xfrm>
          <a:prstGeom prst="rect">
            <a:avLst/>
          </a:prstGeom>
          <a:noFill/>
          <a:ln>
            <a:noFill/>
          </a:ln>
        </p:spPr>
      </p:pic>
      <p:pic>
        <p:nvPicPr>
          <p:cNvPr id="173" name="Google Shape;173;g28cc52260b4_0_86"/>
          <p:cNvPicPr preferRelativeResize="0"/>
          <p:nvPr/>
        </p:nvPicPr>
        <p:blipFill>
          <a:blip r:embed="rId4">
            <a:alphaModFix/>
          </a:blip>
          <a:stretch>
            <a:fillRect/>
          </a:stretch>
        </p:blipFill>
        <p:spPr>
          <a:xfrm>
            <a:off x="6265333" y="1417492"/>
            <a:ext cx="5034374" cy="3829532"/>
          </a:xfrm>
          <a:prstGeom prst="rect">
            <a:avLst/>
          </a:prstGeom>
          <a:noFill/>
          <a:ln>
            <a:noFill/>
          </a:ln>
        </p:spPr>
      </p:pic>
      <p:sp>
        <p:nvSpPr>
          <p:cNvPr id="174" name="Google Shape;174;g28cc52260b4_0_86"/>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1</a:t>
            </a:r>
            <a:endParaRPr b="1" i="0" sz="1600" u="none" cap="none" strike="noStrike">
              <a:solidFill>
                <a:srgbClr val="000000"/>
              </a:solidFill>
              <a:latin typeface="Dosis"/>
              <a:ea typeface="Dosis"/>
              <a:cs typeface="Dosis"/>
              <a:sym typeface="Dosis"/>
            </a:endParaRPr>
          </a:p>
        </p:txBody>
      </p:sp>
      <p:sp>
        <p:nvSpPr>
          <p:cNvPr id="175" name="Google Shape;175;g28cc52260b4_0_86"/>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Exploratory Data Analysis - Business Insight</a:t>
            </a:r>
            <a:endParaRPr sz="3200">
              <a:solidFill>
                <a:srgbClr val="0198A3"/>
              </a:solidFill>
            </a:endParaRPr>
          </a:p>
          <a:p>
            <a:pPr indent="0" lvl="0" marL="0" rtl="0" algn="l">
              <a:lnSpc>
                <a:spcPct val="100000"/>
              </a:lnSpc>
              <a:spcBef>
                <a:spcPts val="0"/>
              </a:spcBef>
              <a:spcAft>
                <a:spcPts val="0"/>
              </a:spcAft>
              <a:buSzPct val="111111"/>
              <a:buNone/>
            </a:pPr>
            <a:r>
              <a:t/>
            </a:r>
            <a:endParaRPr/>
          </a:p>
        </p:txBody>
      </p:sp>
      <p:sp>
        <p:nvSpPr>
          <p:cNvPr id="176" name="Google Shape;176;g28cc52260b4_0_86"/>
          <p:cNvSpPr txBox="1"/>
          <p:nvPr/>
        </p:nvSpPr>
        <p:spPr>
          <a:xfrm>
            <a:off x="6112925" y="5321725"/>
            <a:ext cx="5376600" cy="11082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00000"/>
              </a:lnSpc>
              <a:spcBef>
                <a:spcPts val="0"/>
              </a:spcBef>
              <a:spcAft>
                <a:spcPts val="0"/>
              </a:spcAft>
              <a:buSzPts val="1500"/>
              <a:buFont typeface="Dosis"/>
              <a:buChar char="●"/>
            </a:pPr>
            <a:r>
              <a:rPr lang="en-US" sz="1500">
                <a:latin typeface="Dosis"/>
                <a:ea typeface="Dosis"/>
                <a:cs typeface="Dosis"/>
                <a:sym typeface="Dosis"/>
              </a:rPr>
              <a:t>Tiga Industri dengan </a:t>
            </a:r>
            <a:r>
              <a:rPr b="1" lang="en-US" sz="1500">
                <a:latin typeface="Dosis"/>
                <a:ea typeface="Dosis"/>
                <a:cs typeface="Dosis"/>
                <a:sym typeface="Dosis"/>
              </a:rPr>
              <a:t>tingkat gagal bayar terendah</a:t>
            </a:r>
            <a:r>
              <a:rPr lang="en-US" sz="1500">
                <a:latin typeface="Dosis"/>
                <a:ea typeface="Dosis"/>
                <a:cs typeface="Dosis"/>
                <a:sym typeface="Dosis"/>
              </a:rPr>
              <a:t> yaitu:</a:t>
            </a:r>
            <a:endParaRPr sz="1500">
              <a:latin typeface="Dosis"/>
              <a:ea typeface="Dosis"/>
              <a:cs typeface="Dosis"/>
              <a:sym typeface="Dosis"/>
            </a:endParaRPr>
          </a:p>
          <a:p>
            <a:pPr indent="-323850" lvl="0" marL="457200" marR="0" rtl="0" algn="just">
              <a:lnSpc>
                <a:spcPct val="100000"/>
              </a:lnSpc>
              <a:spcBef>
                <a:spcPts val="0"/>
              </a:spcBef>
              <a:spcAft>
                <a:spcPts val="0"/>
              </a:spcAft>
              <a:buSzPts val="1500"/>
              <a:buFont typeface="Dosis"/>
              <a:buChar char="-"/>
            </a:pPr>
            <a:r>
              <a:rPr lang="en-US" sz="1500">
                <a:latin typeface="Dosis"/>
                <a:ea typeface="Dosis"/>
                <a:cs typeface="Dosis"/>
                <a:sym typeface="Dosis"/>
              </a:rPr>
              <a:t>Min/Quar/Oil_Gas_ext (14,32%) </a:t>
            </a:r>
            <a:endParaRPr sz="1500">
              <a:latin typeface="Dosis"/>
              <a:ea typeface="Dosis"/>
              <a:cs typeface="Dosis"/>
              <a:sym typeface="Dosis"/>
            </a:endParaRPr>
          </a:p>
          <a:p>
            <a:pPr indent="-323850" lvl="0" marL="457200" marR="0" rtl="0" algn="just">
              <a:lnSpc>
                <a:spcPct val="100000"/>
              </a:lnSpc>
              <a:spcBef>
                <a:spcPts val="0"/>
              </a:spcBef>
              <a:spcAft>
                <a:spcPts val="0"/>
              </a:spcAft>
              <a:buSzPts val="1500"/>
              <a:buFont typeface="Dosis"/>
              <a:buChar char="-"/>
            </a:pPr>
            <a:r>
              <a:rPr lang="en-US" sz="1500">
                <a:latin typeface="Dosis"/>
                <a:ea typeface="Dosis"/>
                <a:cs typeface="Dosis"/>
                <a:sym typeface="Dosis"/>
              </a:rPr>
              <a:t>Ag/For/Fish/Hunt (16,28%)</a:t>
            </a:r>
            <a:endParaRPr sz="1500">
              <a:latin typeface="Dosis"/>
              <a:ea typeface="Dosis"/>
              <a:cs typeface="Dosis"/>
              <a:sym typeface="Dosis"/>
            </a:endParaRPr>
          </a:p>
          <a:p>
            <a:pPr indent="-323850" lvl="0" marL="457200" marR="0" rtl="0" algn="just">
              <a:lnSpc>
                <a:spcPct val="100000"/>
              </a:lnSpc>
              <a:spcBef>
                <a:spcPts val="0"/>
              </a:spcBef>
              <a:spcAft>
                <a:spcPts val="0"/>
              </a:spcAft>
              <a:buSzPts val="1500"/>
              <a:buFont typeface="Dosis"/>
              <a:buChar char="-"/>
            </a:pPr>
            <a:r>
              <a:rPr lang="en-US" sz="1500">
                <a:latin typeface="Dosis"/>
                <a:ea typeface="Dosis"/>
                <a:cs typeface="Dosis"/>
                <a:sym typeface="Dosis"/>
              </a:rPr>
              <a:t>Unknown (16,76%)</a:t>
            </a:r>
            <a:endParaRPr b="0" i="0" sz="15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8cc52260b4_0_104"/>
          <p:cNvSpPr txBox="1"/>
          <p:nvPr/>
        </p:nvSpPr>
        <p:spPr>
          <a:xfrm>
            <a:off x="975425" y="1506575"/>
            <a:ext cx="10788900" cy="20319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23850" lvl="0" marL="457200" marR="0" rtl="0" algn="just">
              <a:lnSpc>
                <a:spcPct val="100000"/>
              </a:lnSpc>
              <a:spcBef>
                <a:spcPts val="0"/>
              </a:spcBef>
              <a:spcAft>
                <a:spcPts val="0"/>
              </a:spcAft>
              <a:buSzPts val="1500"/>
              <a:buFont typeface="Dosis"/>
              <a:buChar char="●"/>
            </a:pPr>
            <a:r>
              <a:rPr b="1" lang="en-US" sz="1500">
                <a:latin typeface="Dosis"/>
                <a:ea typeface="Dosis"/>
                <a:cs typeface="Dosis"/>
                <a:sym typeface="Dosis"/>
              </a:rPr>
              <a:t>Target penerima jaminan pinjaman bisa lebih dipromosikan ke industri Public Admin, Mgmt_comp, dan Utilities</a:t>
            </a:r>
            <a:r>
              <a:rPr lang="en-US" sz="1500">
                <a:latin typeface="Dosis"/>
                <a:ea typeface="Dosis"/>
                <a:cs typeface="Dosis"/>
                <a:sym typeface="Dosis"/>
              </a:rPr>
              <a:t> karena jumlah peminjam dan total nominal pinjaman yang masih sedikit dengan tingkat gagal bayar yang cukup rendah dibandingkan </a:t>
            </a:r>
            <a:r>
              <a:rPr lang="en-US" sz="1500">
                <a:latin typeface="Dosis"/>
                <a:ea typeface="Dosis"/>
                <a:cs typeface="Dosis"/>
                <a:sym typeface="Dosis"/>
              </a:rPr>
              <a:t>industri</a:t>
            </a:r>
            <a:r>
              <a:rPr lang="en-US" sz="1500">
                <a:latin typeface="Dosis"/>
                <a:ea typeface="Dosis"/>
                <a:cs typeface="Dosis"/>
                <a:sym typeface="Dosis"/>
              </a:rPr>
              <a:t> lainnya.</a:t>
            </a:r>
            <a:endParaRPr i="0" sz="1500" u="none" cap="none" strike="noStrike">
              <a:solidFill>
                <a:srgbClr val="000000"/>
              </a:solidFill>
              <a:latin typeface="Dosis"/>
              <a:ea typeface="Dosis"/>
              <a:cs typeface="Dosis"/>
              <a:sym typeface="Dosis"/>
            </a:endParaRPr>
          </a:p>
          <a:p>
            <a:pPr indent="-323850" lvl="0" marL="457200" marR="0" rtl="0" algn="just">
              <a:lnSpc>
                <a:spcPct val="100000"/>
              </a:lnSpc>
              <a:spcBef>
                <a:spcPts val="0"/>
              </a:spcBef>
              <a:spcAft>
                <a:spcPts val="0"/>
              </a:spcAft>
              <a:buClr>
                <a:srgbClr val="000000"/>
              </a:buClr>
              <a:buSzPts val="1500"/>
              <a:buFont typeface="Dosis"/>
              <a:buChar char="●"/>
            </a:pPr>
            <a:r>
              <a:rPr b="1" i="0" lang="en-US" sz="1500" u="none" cap="none" strike="noStrike">
                <a:solidFill>
                  <a:srgbClr val="000000"/>
                </a:solidFill>
                <a:latin typeface="Dosis"/>
                <a:ea typeface="Dosis"/>
                <a:cs typeface="Dosis"/>
                <a:sym typeface="Dosis"/>
              </a:rPr>
              <a:t>Peningkatan Manajemen Risiko di Industri </a:t>
            </a:r>
            <a:r>
              <a:rPr i="0" lang="en-US" sz="1500" u="none" cap="none" strike="noStrike">
                <a:solidFill>
                  <a:srgbClr val="000000"/>
                </a:solidFill>
                <a:latin typeface="Dosis"/>
                <a:ea typeface="Dosis"/>
                <a:cs typeface="Dosis"/>
                <a:sym typeface="Dosis"/>
              </a:rPr>
              <a:t>dengan Tingkat Gagal Bayar Tinggi</a:t>
            </a:r>
            <a:r>
              <a:rPr lang="en-US" sz="1500">
                <a:latin typeface="Dosis"/>
                <a:ea typeface="Dosis"/>
                <a:cs typeface="Dosis"/>
                <a:sym typeface="Dosis"/>
              </a:rPr>
              <a:t> </a:t>
            </a:r>
            <a:r>
              <a:rPr i="0" lang="en-US" sz="1500" u="none" cap="none" strike="noStrike">
                <a:solidFill>
                  <a:srgbClr val="000000"/>
                </a:solidFill>
                <a:latin typeface="Dosis"/>
                <a:ea typeface="Dosis"/>
                <a:cs typeface="Dosis"/>
                <a:sym typeface="Dosis"/>
              </a:rPr>
              <a:t>seperti </a:t>
            </a:r>
            <a:r>
              <a:rPr b="1" i="0" lang="en-US" sz="1500" u="none" cap="none" strike="noStrike">
                <a:solidFill>
                  <a:srgbClr val="000000"/>
                </a:solidFill>
                <a:latin typeface="Dosis"/>
                <a:ea typeface="Dosis"/>
                <a:cs typeface="Dosis"/>
                <a:sym typeface="Dosis"/>
              </a:rPr>
              <a:t>R</a:t>
            </a:r>
            <a:r>
              <a:rPr b="1" lang="en-US" sz="1500">
                <a:solidFill>
                  <a:schemeClr val="dk1"/>
                </a:solidFill>
                <a:latin typeface="Dosis"/>
                <a:ea typeface="Dosis"/>
                <a:cs typeface="Dosis"/>
                <a:sym typeface="Dosis"/>
              </a:rPr>
              <a:t>RE/Rental/Lease, Finance/Insurance, dan Trans/Ware.</a:t>
            </a:r>
            <a:r>
              <a:rPr i="0" lang="en-US" sz="1500" u="none" cap="none" strike="noStrike">
                <a:solidFill>
                  <a:srgbClr val="000000"/>
                </a:solidFill>
                <a:latin typeface="Dosis"/>
                <a:ea typeface="Dosis"/>
                <a:cs typeface="Dosis"/>
                <a:sym typeface="Dosis"/>
              </a:rPr>
              <a:t>, </a:t>
            </a:r>
            <a:r>
              <a:rPr lang="en-US" sz="1500">
                <a:latin typeface="Dosis"/>
                <a:ea typeface="Dosis"/>
                <a:cs typeface="Dosis"/>
                <a:sym typeface="Dosis"/>
              </a:rPr>
              <a:t>SBA </a:t>
            </a:r>
            <a:r>
              <a:rPr i="0" lang="en-US" sz="1500" u="none" cap="none" strike="noStrike">
                <a:solidFill>
                  <a:srgbClr val="000000"/>
                </a:solidFill>
                <a:latin typeface="Dosis"/>
                <a:ea typeface="Dosis"/>
                <a:cs typeface="Dosis"/>
                <a:sym typeface="Dosis"/>
              </a:rPr>
              <a:t>harus lebih berhati-hati dalam manajemen risiko </a:t>
            </a:r>
            <a:r>
              <a:rPr lang="en-US" sz="1500">
                <a:latin typeface="Dosis"/>
                <a:ea typeface="Dosis"/>
                <a:cs typeface="Dosis"/>
                <a:sym typeface="Dosis"/>
              </a:rPr>
              <a:t>pemberian jaminan pinjaman</a:t>
            </a:r>
            <a:r>
              <a:rPr i="0" lang="en-US" sz="1500" u="none" cap="none" strike="noStrike">
                <a:solidFill>
                  <a:srgbClr val="000000"/>
                </a:solidFill>
                <a:latin typeface="Dosis"/>
                <a:ea typeface="Dosis"/>
                <a:cs typeface="Dosis"/>
                <a:sym typeface="Dosis"/>
              </a:rPr>
              <a:t> pada industri ini. Ini dapat mencakup peningkatan proses verifikasi, pengembangan strategi pengambilan keputusan yang lebih baik, dan pemantauan aktif pelanggan dalam sektor tersebut.</a:t>
            </a:r>
            <a:endParaRPr i="0" sz="1500" u="none" cap="none" strike="noStrike">
              <a:solidFill>
                <a:srgbClr val="000000"/>
              </a:solidFill>
              <a:latin typeface="Dosis"/>
              <a:ea typeface="Dosis"/>
              <a:cs typeface="Dosis"/>
              <a:sym typeface="Dosis"/>
            </a:endParaRPr>
          </a:p>
          <a:p>
            <a:pPr indent="-323850" lvl="0" marL="457200" marR="0" rtl="0" algn="just">
              <a:lnSpc>
                <a:spcPct val="100000"/>
              </a:lnSpc>
              <a:spcBef>
                <a:spcPts val="0"/>
              </a:spcBef>
              <a:spcAft>
                <a:spcPts val="0"/>
              </a:spcAft>
              <a:buSzPts val="1500"/>
              <a:buFont typeface="Dosis"/>
              <a:buChar char="●"/>
            </a:pPr>
            <a:r>
              <a:rPr b="1" lang="en-US" sz="1500">
                <a:latin typeface="Dosis"/>
                <a:ea typeface="Dosis"/>
                <a:cs typeface="Dosis"/>
                <a:sym typeface="Dosis"/>
              </a:rPr>
              <a:t>Peningkatan Manajemen Risiko di Industri Retail Trade </a:t>
            </a:r>
            <a:r>
              <a:rPr lang="en-US" sz="1500">
                <a:latin typeface="Dosis"/>
                <a:ea typeface="Dosis"/>
                <a:cs typeface="Dosis"/>
                <a:sym typeface="Dosis"/>
              </a:rPr>
              <a:t>karena memiliki nominal pinjaman yang besar dan jumlah pinjaman yang besar tetapi tingkat gagal bayarnya cukup tinggi dibandingkan industri lainnya.</a:t>
            </a:r>
            <a:endParaRPr sz="1500">
              <a:latin typeface="Dosis"/>
              <a:ea typeface="Dosis"/>
              <a:cs typeface="Dosis"/>
              <a:sym typeface="Dosis"/>
            </a:endParaRPr>
          </a:p>
        </p:txBody>
      </p:sp>
      <p:sp>
        <p:nvSpPr>
          <p:cNvPr id="182" name="Google Shape;182;g28cc52260b4_0_104"/>
          <p:cNvSpPr txBox="1"/>
          <p:nvPr/>
        </p:nvSpPr>
        <p:spPr>
          <a:xfrm>
            <a:off x="746820" y="383326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Repository Git</a:t>
            </a:r>
            <a:endParaRPr b="1" i="0" sz="3200" u="none" cap="none" strike="noStrike">
              <a:solidFill>
                <a:srgbClr val="0198A3"/>
              </a:solidFill>
              <a:latin typeface="Montserrat"/>
              <a:ea typeface="Montserrat"/>
              <a:cs typeface="Montserrat"/>
              <a:sym typeface="Montserrat"/>
            </a:endParaRPr>
          </a:p>
        </p:txBody>
      </p:sp>
      <p:sp>
        <p:nvSpPr>
          <p:cNvPr id="183" name="Google Shape;183;g28cc52260b4_0_104"/>
          <p:cNvSpPr txBox="1"/>
          <p:nvPr/>
        </p:nvSpPr>
        <p:spPr>
          <a:xfrm>
            <a:off x="817950" y="4510350"/>
            <a:ext cx="31161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sng" cap="none" strike="noStrike">
                <a:solidFill>
                  <a:schemeClr val="hlink"/>
                </a:solidFill>
                <a:latin typeface="Dosis"/>
                <a:ea typeface="Dosis"/>
                <a:cs typeface="Dosis"/>
                <a:sym typeface="Dosis"/>
                <a:hlinkClick r:id="rId3"/>
              </a:rPr>
              <a:t>Link Repository Git D-Alchemist</a:t>
            </a:r>
            <a:endParaRPr b="0" i="0" sz="1600" u="none" cap="none" strike="noStrike">
              <a:solidFill>
                <a:srgbClr val="000000"/>
              </a:solidFill>
              <a:latin typeface="Dosis"/>
              <a:ea typeface="Dosis"/>
              <a:cs typeface="Dosis"/>
              <a:sym typeface="Dosis"/>
            </a:endParaRPr>
          </a:p>
        </p:txBody>
      </p:sp>
      <p:sp>
        <p:nvSpPr>
          <p:cNvPr id="184" name="Google Shape;184;g28cc52260b4_0_104"/>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1</a:t>
            </a:r>
            <a:endParaRPr b="1" i="0" sz="1600" u="none" cap="none" strike="noStrike">
              <a:solidFill>
                <a:srgbClr val="000000"/>
              </a:solidFill>
              <a:latin typeface="Dosis"/>
              <a:ea typeface="Dosis"/>
              <a:cs typeface="Dosis"/>
              <a:sym typeface="Dosis"/>
            </a:endParaRPr>
          </a:p>
        </p:txBody>
      </p:sp>
      <p:sp>
        <p:nvSpPr>
          <p:cNvPr id="185" name="Google Shape;185;g28cc52260b4_0_104"/>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Exploratory Data Analysis - Business Recommendation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948bba2080_2_0"/>
          <p:cNvSpPr txBox="1"/>
          <p:nvPr/>
        </p:nvSpPr>
        <p:spPr>
          <a:xfrm>
            <a:off x="5676575" y="2237825"/>
            <a:ext cx="5358000" cy="32325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i="0" lang="en-US" sz="1800" u="none" cap="none" strike="noStrike">
                <a:solidFill>
                  <a:srgbClr val="000000"/>
                </a:solidFill>
                <a:latin typeface="Dosis"/>
                <a:ea typeface="Dosis"/>
                <a:cs typeface="Dosis"/>
                <a:sym typeface="Dosis"/>
              </a:rPr>
              <a:t>Handle Missing Value</a:t>
            </a:r>
            <a:endParaRPr b="1" i="0" sz="1800" u="none" cap="none" strike="noStrike">
              <a:solidFill>
                <a:srgbClr val="000000"/>
              </a:solidFill>
              <a:latin typeface="Dosis"/>
              <a:ea typeface="Dosis"/>
              <a:cs typeface="Dosis"/>
              <a:sym typeface="Dosis"/>
            </a:endParaRPr>
          </a:p>
          <a:p>
            <a:pPr indent="-342900" lvl="0" marL="457200" marR="0" rtl="0" algn="just">
              <a:lnSpc>
                <a:spcPct val="100000"/>
              </a:lnSpc>
              <a:spcBef>
                <a:spcPts val="0"/>
              </a:spcBef>
              <a:spcAft>
                <a:spcPts val="0"/>
              </a:spcAft>
              <a:buSzPts val="1800"/>
              <a:buFont typeface="Dosis"/>
              <a:buChar char="●"/>
            </a:pPr>
            <a:r>
              <a:rPr lang="en-US" sz="1800">
                <a:latin typeface="Dosis"/>
                <a:ea typeface="Dosis"/>
                <a:cs typeface="Dosis"/>
                <a:sym typeface="Dosis"/>
              </a:rPr>
              <a:t>Fitur yang memiliki missing values adalah kolom categorical</a:t>
            </a:r>
            <a:r>
              <a:rPr b="1" lang="en-US" sz="1800">
                <a:latin typeface="Dosis"/>
                <a:ea typeface="Dosis"/>
                <a:cs typeface="Dosis"/>
                <a:sym typeface="Dosis"/>
              </a:rPr>
              <a:t> </a:t>
            </a:r>
            <a:r>
              <a:rPr lang="en-US" sz="1800">
                <a:latin typeface="Dosis"/>
                <a:ea typeface="Dosis"/>
                <a:cs typeface="Dosis"/>
                <a:sym typeface="Dosis"/>
              </a:rPr>
              <a:t>sehingga </a:t>
            </a:r>
            <a:r>
              <a:rPr b="1" i="1" lang="en-US" sz="1800">
                <a:latin typeface="Dosis"/>
                <a:ea typeface="Dosis"/>
                <a:cs typeface="Dosis"/>
                <a:sym typeface="Dosis"/>
              </a:rPr>
              <a:t>handle missing values</a:t>
            </a:r>
            <a:r>
              <a:rPr b="1" lang="en-US" sz="1800">
                <a:latin typeface="Dosis"/>
                <a:ea typeface="Dosis"/>
                <a:cs typeface="Dosis"/>
                <a:sym typeface="Dosis"/>
              </a:rPr>
              <a:t> dilakukan dengan teknik imputasi yaitu mengisinya dengan modus.</a:t>
            </a:r>
            <a:endParaRPr b="1" sz="1800">
              <a:latin typeface="Dosis"/>
              <a:ea typeface="Dosis"/>
              <a:cs typeface="Dosis"/>
              <a:sym typeface="Dosis"/>
            </a:endParaRPr>
          </a:p>
          <a:p>
            <a:pPr indent="-342900" lvl="0" marL="457200" marR="0" rtl="0" algn="just">
              <a:lnSpc>
                <a:spcPct val="100000"/>
              </a:lnSpc>
              <a:spcBef>
                <a:spcPts val="0"/>
              </a:spcBef>
              <a:spcAft>
                <a:spcPts val="0"/>
              </a:spcAft>
              <a:buSzPts val="1800"/>
              <a:buFont typeface="Dosis"/>
              <a:buChar char="●"/>
            </a:pPr>
            <a:r>
              <a:rPr lang="en-US" sz="1800">
                <a:latin typeface="Dosis"/>
                <a:ea typeface="Dosis"/>
                <a:cs typeface="Dosis"/>
                <a:sym typeface="Dosis"/>
              </a:rPr>
              <a:t>Namun, untuk Fitur </a:t>
            </a:r>
            <a:r>
              <a:rPr b="1" lang="en-US" sz="1800">
                <a:latin typeface="Dosis"/>
                <a:ea typeface="Dosis"/>
                <a:cs typeface="Dosis"/>
                <a:sym typeface="Dosis"/>
              </a:rPr>
              <a:t>ChgOffDate memiliki </a:t>
            </a:r>
            <a:r>
              <a:rPr b="1" i="1" lang="en-US" sz="1800">
                <a:latin typeface="Dosis"/>
                <a:ea typeface="Dosis"/>
                <a:cs typeface="Dosis"/>
                <a:sym typeface="Dosis"/>
              </a:rPr>
              <a:t>missing values </a:t>
            </a:r>
            <a:r>
              <a:rPr b="1" lang="en-US" sz="1800">
                <a:latin typeface="Dosis"/>
                <a:ea typeface="Dosis"/>
                <a:cs typeface="Dosis"/>
                <a:sym typeface="Dosis"/>
              </a:rPr>
              <a:t>yang sangat banyak</a:t>
            </a:r>
            <a:r>
              <a:rPr lang="en-US" sz="1800">
                <a:latin typeface="Dosis"/>
                <a:ea typeface="Dosis"/>
                <a:cs typeface="Dosis"/>
                <a:sym typeface="Dosis"/>
              </a:rPr>
              <a:t> </a:t>
            </a:r>
            <a:r>
              <a:rPr b="1" lang="en-US" sz="1800">
                <a:latin typeface="Dosis"/>
                <a:ea typeface="Dosis"/>
                <a:cs typeface="Dosis"/>
                <a:sym typeface="Dosis"/>
              </a:rPr>
              <a:t>karena fitur tersebut akan berisi tanggal ketika nasabah dinyatakan gagal bayar. </a:t>
            </a:r>
            <a:r>
              <a:rPr lang="en-US" sz="1800">
                <a:latin typeface="Dosis"/>
                <a:ea typeface="Dosis"/>
                <a:cs typeface="Dosis"/>
                <a:sym typeface="Dosis"/>
              </a:rPr>
              <a:t>Tentu saja hal ini sepenuhnya telah dijelaskan pada kolom target yaitu MIS_Status </a:t>
            </a:r>
            <a:r>
              <a:rPr b="1" lang="en-US" sz="1800">
                <a:latin typeface="Dosis"/>
                <a:ea typeface="Dosis"/>
                <a:cs typeface="Dosis"/>
                <a:sym typeface="Dosis"/>
              </a:rPr>
              <a:t>sehingga Fitur ChgOffDate harus dihapus.</a:t>
            </a:r>
            <a:endParaRPr b="1" sz="1800">
              <a:latin typeface="Dosis"/>
              <a:ea typeface="Dosis"/>
              <a:cs typeface="Dosis"/>
              <a:sym typeface="Dosis"/>
            </a:endParaRPr>
          </a:p>
        </p:txBody>
      </p:sp>
      <p:sp>
        <p:nvSpPr>
          <p:cNvPr id="191" name="Google Shape;191;g2948bba2080_2_0"/>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2</a:t>
            </a:r>
            <a:endParaRPr b="1" i="0" sz="1600" u="none" cap="none" strike="noStrike">
              <a:solidFill>
                <a:srgbClr val="000000"/>
              </a:solidFill>
              <a:latin typeface="Dosis"/>
              <a:ea typeface="Dosis"/>
              <a:cs typeface="Dosis"/>
              <a:sym typeface="Dosis"/>
            </a:endParaRPr>
          </a:p>
        </p:txBody>
      </p:sp>
      <p:sp>
        <p:nvSpPr>
          <p:cNvPr id="192" name="Google Shape;192;g2948bba2080_2_0"/>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Preprocessing - Data Cleansing</a:t>
            </a:r>
            <a:endParaRPr/>
          </a:p>
        </p:txBody>
      </p:sp>
      <p:pic>
        <p:nvPicPr>
          <p:cNvPr id="193" name="Google Shape;193;g2948bba2080_2_0"/>
          <p:cNvPicPr preferRelativeResize="0"/>
          <p:nvPr/>
        </p:nvPicPr>
        <p:blipFill rotWithShape="1">
          <a:blip r:embed="rId3">
            <a:alphaModFix/>
          </a:blip>
          <a:srcRect b="22879" l="15174" r="60258" t="21195"/>
          <a:stretch/>
        </p:blipFill>
        <p:spPr>
          <a:xfrm>
            <a:off x="723550" y="1326150"/>
            <a:ext cx="4107850" cy="52604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948bba2080_2_23"/>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Preprocessing - Data Cleansing</a:t>
            </a:r>
            <a:endParaRPr/>
          </a:p>
        </p:txBody>
      </p:sp>
      <p:sp>
        <p:nvSpPr>
          <p:cNvPr id="199" name="Google Shape;199;g2948bba2080_2_23"/>
          <p:cNvSpPr txBox="1"/>
          <p:nvPr/>
        </p:nvSpPr>
        <p:spPr>
          <a:xfrm>
            <a:off x="730300" y="1979300"/>
            <a:ext cx="4832100" cy="24936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Dosis"/>
                <a:ea typeface="Dosis"/>
                <a:cs typeface="Dosis"/>
                <a:sym typeface="Dosis"/>
              </a:rPr>
              <a:t>Handle </a:t>
            </a:r>
            <a:r>
              <a:rPr b="1" lang="en-US" sz="1500">
                <a:latin typeface="Dosis"/>
                <a:ea typeface="Dosis"/>
                <a:cs typeface="Dosis"/>
                <a:sym typeface="Dosis"/>
              </a:rPr>
              <a:t>Invalid </a:t>
            </a:r>
            <a:r>
              <a:rPr b="1" i="0" lang="en-US" sz="1500" u="none" cap="none" strike="noStrike">
                <a:solidFill>
                  <a:srgbClr val="000000"/>
                </a:solidFill>
                <a:latin typeface="Dosis"/>
                <a:ea typeface="Dosis"/>
                <a:cs typeface="Dosis"/>
                <a:sym typeface="Dosis"/>
              </a:rPr>
              <a:t>Data</a:t>
            </a:r>
            <a:endParaRPr b="1" i="0" sz="1500" u="none" cap="none" strike="noStrike">
              <a:solidFill>
                <a:srgbClr val="000000"/>
              </a:solidFill>
              <a:latin typeface="Dosis"/>
              <a:ea typeface="Dosis"/>
              <a:cs typeface="Dosis"/>
              <a:sym typeface="Dosis"/>
            </a:endParaRPr>
          </a:p>
          <a:p>
            <a:pPr indent="-323850" lvl="0" marL="457200" marR="0" rtl="0" algn="just">
              <a:lnSpc>
                <a:spcPct val="100000"/>
              </a:lnSpc>
              <a:spcBef>
                <a:spcPts val="0"/>
              </a:spcBef>
              <a:spcAft>
                <a:spcPts val="0"/>
              </a:spcAft>
              <a:buSzPts val="1500"/>
              <a:buFont typeface="Dosis"/>
              <a:buChar char="●"/>
            </a:pPr>
            <a:r>
              <a:rPr b="1" lang="en-US" sz="1500">
                <a:latin typeface="Dosis"/>
                <a:ea typeface="Dosis"/>
                <a:cs typeface="Dosis"/>
                <a:sym typeface="Dosis"/>
              </a:rPr>
              <a:t>Pada kolom RevLineCr</a:t>
            </a:r>
            <a:r>
              <a:rPr lang="en-US" sz="1500">
                <a:latin typeface="Dosis"/>
                <a:ea typeface="Dosis"/>
                <a:cs typeface="Dosis"/>
                <a:sym typeface="Dosis"/>
              </a:rPr>
              <a:t>, datanya dirapikan yaitu mengubah </a:t>
            </a:r>
            <a:r>
              <a:rPr b="1" lang="en-US" sz="1500">
                <a:latin typeface="Dosis"/>
                <a:ea typeface="Dosis"/>
                <a:cs typeface="Dosis"/>
                <a:sym typeface="Dosis"/>
              </a:rPr>
              <a:t>N menjadi No dan Y menjadi Yes. Kemudian, baris yang berisi selain N dan Y dirapikan dengan mengubah 0 dan T menjadi No, 1 menjadi Yes, dan jika masih ada invalid data lainnya maka baris tersebut dihapus.</a:t>
            </a:r>
            <a:endParaRPr b="1" sz="1500">
              <a:latin typeface="Dosis"/>
              <a:ea typeface="Dosis"/>
              <a:cs typeface="Dosis"/>
              <a:sym typeface="Dosis"/>
            </a:endParaRPr>
          </a:p>
          <a:p>
            <a:pPr indent="-323850" lvl="0" marL="457200" marR="0" rtl="0" algn="just">
              <a:lnSpc>
                <a:spcPct val="100000"/>
              </a:lnSpc>
              <a:spcBef>
                <a:spcPts val="0"/>
              </a:spcBef>
              <a:spcAft>
                <a:spcPts val="0"/>
              </a:spcAft>
              <a:buSzPts val="1500"/>
              <a:buFont typeface="Dosis"/>
              <a:buChar char="●"/>
            </a:pPr>
            <a:r>
              <a:rPr b="1" lang="en-US" sz="1500">
                <a:latin typeface="Dosis"/>
                <a:ea typeface="Dosis"/>
                <a:cs typeface="Dosis"/>
                <a:sym typeface="Dosis"/>
              </a:rPr>
              <a:t>Pada kolom LowDoc,</a:t>
            </a:r>
            <a:r>
              <a:rPr lang="en-US" sz="1500">
                <a:latin typeface="Dosis"/>
                <a:ea typeface="Dosis"/>
                <a:cs typeface="Dosis"/>
                <a:sym typeface="Dosis"/>
              </a:rPr>
              <a:t> datanya dirapikan yaitu mengubah </a:t>
            </a:r>
            <a:r>
              <a:rPr b="1" lang="en-US" sz="1500">
                <a:latin typeface="Dosis"/>
                <a:ea typeface="Dosis"/>
                <a:cs typeface="Dosis"/>
                <a:sym typeface="Dosis"/>
              </a:rPr>
              <a:t>N menjadi No dan Y menjadi Yes. Kemudian, baris yang berisi selain N dan Y dihapus</a:t>
            </a:r>
            <a:endParaRPr b="1" sz="1500">
              <a:latin typeface="Dosis"/>
              <a:ea typeface="Dosis"/>
              <a:cs typeface="Dosis"/>
              <a:sym typeface="Dosis"/>
            </a:endParaRPr>
          </a:p>
        </p:txBody>
      </p:sp>
      <p:pic>
        <p:nvPicPr>
          <p:cNvPr id="200" name="Google Shape;200;g2948bba2080_2_23"/>
          <p:cNvPicPr preferRelativeResize="0"/>
          <p:nvPr/>
        </p:nvPicPr>
        <p:blipFill rotWithShape="1">
          <a:blip r:embed="rId3">
            <a:alphaModFix/>
          </a:blip>
          <a:srcRect b="35264" l="14192" r="65587" t="30810"/>
          <a:stretch/>
        </p:blipFill>
        <p:spPr>
          <a:xfrm>
            <a:off x="6050700" y="1462225"/>
            <a:ext cx="4022899" cy="3796324"/>
          </a:xfrm>
          <a:prstGeom prst="rect">
            <a:avLst/>
          </a:prstGeom>
          <a:noFill/>
          <a:ln>
            <a:noFill/>
          </a:ln>
        </p:spPr>
      </p:pic>
      <p:sp>
        <p:nvSpPr>
          <p:cNvPr id="201" name="Google Shape;201;g2948bba2080_2_23"/>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2</a:t>
            </a:r>
            <a:endParaRPr b="1" i="0" sz="1600" u="none" cap="none" strike="noStrike">
              <a:solidFill>
                <a:srgbClr val="000000"/>
              </a:solidFill>
              <a:latin typeface="Dosis"/>
              <a:ea typeface="Dosis"/>
              <a:cs typeface="Dosis"/>
              <a:sym typeface="Dosis"/>
            </a:endParaRPr>
          </a:p>
        </p:txBody>
      </p:sp>
      <p:sp>
        <p:nvSpPr>
          <p:cNvPr id="202" name="Google Shape;202;g2948bba2080_2_23"/>
          <p:cNvSpPr txBox="1"/>
          <p:nvPr/>
        </p:nvSpPr>
        <p:spPr>
          <a:xfrm>
            <a:off x="4608325" y="5650800"/>
            <a:ext cx="4832100" cy="7389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i="0" lang="en-US" sz="1800" u="none" cap="none" strike="noStrike">
                <a:solidFill>
                  <a:srgbClr val="000000"/>
                </a:solidFill>
                <a:latin typeface="Dosis"/>
                <a:ea typeface="Dosis"/>
                <a:cs typeface="Dosis"/>
                <a:sym typeface="Dosis"/>
              </a:rPr>
              <a:t>Handle </a:t>
            </a:r>
            <a:r>
              <a:rPr b="1" lang="en-US" sz="1800">
                <a:latin typeface="Dosis"/>
                <a:ea typeface="Dosis"/>
                <a:cs typeface="Dosis"/>
                <a:sym typeface="Dosis"/>
              </a:rPr>
              <a:t>Duplicated Data</a:t>
            </a:r>
            <a:endParaRPr b="1" sz="1800">
              <a:latin typeface="Dosis"/>
              <a:ea typeface="Dosis"/>
              <a:cs typeface="Dosis"/>
              <a:sym typeface="Dosis"/>
            </a:endParaRPr>
          </a:p>
          <a:p>
            <a:pPr indent="0" lvl="0" marL="0" marR="0" rtl="0" algn="just">
              <a:lnSpc>
                <a:spcPct val="100000"/>
              </a:lnSpc>
              <a:spcBef>
                <a:spcPts val="0"/>
              </a:spcBef>
              <a:spcAft>
                <a:spcPts val="0"/>
              </a:spcAft>
              <a:buNone/>
            </a:pPr>
            <a:r>
              <a:rPr lang="en-US" sz="1800">
                <a:latin typeface="Dosis"/>
                <a:ea typeface="Dosis"/>
                <a:cs typeface="Dosis"/>
                <a:sym typeface="Dosis"/>
              </a:rPr>
              <a:t>Tidak ada data duplikat.</a:t>
            </a:r>
            <a:endParaRPr sz="1800">
              <a:latin typeface="Dosis"/>
              <a:ea typeface="Dosis"/>
              <a:cs typeface="Dosis"/>
              <a:sym typeface="Dosis"/>
            </a:endParaRPr>
          </a:p>
        </p:txBody>
      </p:sp>
      <p:pic>
        <p:nvPicPr>
          <p:cNvPr id="203" name="Google Shape;203;g2948bba2080_2_23"/>
          <p:cNvPicPr preferRelativeResize="0"/>
          <p:nvPr/>
        </p:nvPicPr>
        <p:blipFill rotWithShape="1">
          <a:blip r:embed="rId4">
            <a:alphaModFix/>
          </a:blip>
          <a:srcRect b="52049" l="13499" r="76632" t="41719"/>
          <a:stretch/>
        </p:blipFill>
        <p:spPr>
          <a:xfrm>
            <a:off x="730300" y="5404450"/>
            <a:ext cx="3467952" cy="1231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62642990e8_0_174"/>
          <p:cNvSpPr txBox="1"/>
          <p:nvPr/>
        </p:nvSpPr>
        <p:spPr>
          <a:xfrm>
            <a:off x="722125" y="1386025"/>
            <a:ext cx="5037600" cy="8772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Dosis"/>
                <a:ea typeface="Dosis"/>
                <a:cs typeface="Dosis"/>
                <a:sym typeface="Dosis"/>
              </a:rPr>
              <a:t>Handle Outlier</a:t>
            </a:r>
            <a:endParaRPr b="1" i="0" sz="15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Dosis"/>
                <a:ea typeface="Dosis"/>
                <a:cs typeface="Dosis"/>
                <a:sym typeface="Dosis"/>
              </a:rPr>
              <a:t>Menggunakan</a:t>
            </a:r>
            <a:r>
              <a:rPr b="1" i="0" lang="en-US" sz="1500" u="none" cap="none" strike="noStrike">
                <a:solidFill>
                  <a:srgbClr val="000000"/>
                </a:solidFill>
                <a:latin typeface="Dosis"/>
                <a:ea typeface="Dosis"/>
                <a:cs typeface="Dosis"/>
                <a:sym typeface="Dosis"/>
              </a:rPr>
              <a:t> Z-Score </a:t>
            </a:r>
            <a:r>
              <a:rPr b="0" i="0" lang="en-US" sz="1500" u="none" cap="none" strike="noStrike">
                <a:solidFill>
                  <a:srgbClr val="000000"/>
                </a:solidFill>
                <a:latin typeface="Dosis"/>
                <a:ea typeface="Dosis"/>
                <a:cs typeface="Dosis"/>
                <a:sym typeface="Dosis"/>
              </a:rPr>
              <a:t>untuk mendeteksi dan menghapus </a:t>
            </a:r>
            <a:r>
              <a:rPr b="0" i="1" lang="en-US" sz="1500" u="none" cap="none" strike="noStrike">
                <a:solidFill>
                  <a:srgbClr val="000000"/>
                </a:solidFill>
                <a:latin typeface="Dosis"/>
                <a:ea typeface="Dosis"/>
                <a:cs typeface="Dosis"/>
                <a:sym typeface="Dosis"/>
              </a:rPr>
              <a:t>outlier</a:t>
            </a:r>
            <a:r>
              <a:rPr b="0" i="0" lang="en-US" sz="1500" u="none" cap="none" strike="noStrike">
                <a:solidFill>
                  <a:srgbClr val="000000"/>
                </a:solidFill>
                <a:latin typeface="Dosis"/>
                <a:ea typeface="Dosis"/>
                <a:cs typeface="Dosis"/>
                <a:sym typeface="Dosis"/>
              </a:rPr>
              <a:t>.</a:t>
            </a:r>
            <a:endParaRPr b="0" i="0" sz="15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rPr b="1" lang="en-US" sz="1500">
                <a:latin typeface="Dosis"/>
                <a:ea typeface="Dosis"/>
                <a:cs typeface="Dosis"/>
                <a:sym typeface="Dosis"/>
              </a:rPr>
              <a:t>Data yang terhapus: 2,76%</a:t>
            </a:r>
            <a:endParaRPr b="1" sz="1500">
              <a:latin typeface="Dosis"/>
              <a:ea typeface="Dosis"/>
              <a:cs typeface="Dosis"/>
              <a:sym typeface="Dosis"/>
            </a:endParaRPr>
          </a:p>
        </p:txBody>
      </p:sp>
      <p:sp>
        <p:nvSpPr>
          <p:cNvPr id="209" name="Google Shape;209;g262642990e8_0_174"/>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Preprocessing - Data Cleansing</a:t>
            </a:r>
            <a:endParaRPr/>
          </a:p>
        </p:txBody>
      </p:sp>
      <p:pic>
        <p:nvPicPr>
          <p:cNvPr id="210" name="Google Shape;210;g262642990e8_0_174"/>
          <p:cNvPicPr preferRelativeResize="0"/>
          <p:nvPr/>
        </p:nvPicPr>
        <p:blipFill rotWithShape="1">
          <a:blip r:embed="rId3">
            <a:alphaModFix/>
          </a:blip>
          <a:srcRect b="15578" l="18804" r="54111" t="49482"/>
          <a:stretch/>
        </p:blipFill>
        <p:spPr>
          <a:xfrm>
            <a:off x="730475" y="2435275"/>
            <a:ext cx="4849301" cy="3518675"/>
          </a:xfrm>
          <a:prstGeom prst="rect">
            <a:avLst/>
          </a:prstGeom>
          <a:noFill/>
          <a:ln>
            <a:noFill/>
          </a:ln>
        </p:spPr>
      </p:pic>
      <p:sp>
        <p:nvSpPr>
          <p:cNvPr id="211" name="Google Shape;211;g262642990e8_0_174"/>
          <p:cNvSpPr txBox="1"/>
          <p:nvPr/>
        </p:nvSpPr>
        <p:spPr>
          <a:xfrm>
            <a:off x="6232650" y="3722975"/>
            <a:ext cx="3870000" cy="6465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US" sz="1500">
                <a:latin typeface="Dosis"/>
                <a:ea typeface="Dosis"/>
                <a:cs typeface="Dosis"/>
                <a:sym typeface="Dosis"/>
              </a:rPr>
              <a:t>A</a:t>
            </a:r>
            <a:r>
              <a:rPr i="0" lang="en-US" sz="1500" u="none" cap="none" strike="noStrike">
                <a:solidFill>
                  <a:srgbClr val="000000"/>
                </a:solidFill>
                <a:latin typeface="Dosis"/>
                <a:ea typeface="Dosis"/>
                <a:cs typeface="Dosis"/>
                <a:sym typeface="Dosis"/>
              </a:rPr>
              <a:t>lasan tidak menggunakan IQR karena akan menghapus setengah dari jumlah baris dataset</a:t>
            </a:r>
            <a:r>
              <a:rPr lang="en-US" sz="1500">
                <a:latin typeface="Dosis"/>
                <a:ea typeface="Dosis"/>
                <a:cs typeface="Dosis"/>
                <a:sym typeface="Dosis"/>
              </a:rPr>
              <a:t>.</a:t>
            </a:r>
            <a:endParaRPr i="0" sz="1500" u="none" cap="none" strike="noStrike">
              <a:solidFill>
                <a:srgbClr val="000000"/>
              </a:solidFill>
              <a:latin typeface="Dosis"/>
              <a:ea typeface="Dosis"/>
              <a:cs typeface="Dosis"/>
              <a:sym typeface="Dosis"/>
            </a:endParaRPr>
          </a:p>
        </p:txBody>
      </p:sp>
      <p:sp>
        <p:nvSpPr>
          <p:cNvPr id="212" name="Google Shape;212;g262642990e8_0_174"/>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2</a:t>
            </a:r>
            <a:endParaRPr b="1" i="0" sz="16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62642990e8_0_199"/>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Preprocessing - Data Cleansing</a:t>
            </a:r>
            <a:endParaRPr/>
          </a:p>
        </p:txBody>
      </p:sp>
      <p:sp>
        <p:nvSpPr>
          <p:cNvPr id="218" name="Google Shape;218;g262642990e8_0_199"/>
          <p:cNvSpPr txBox="1"/>
          <p:nvPr/>
        </p:nvSpPr>
        <p:spPr>
          <a:xfrm>
            <a:off x="733200" y="1330200"/>
            <a:ext cx="4332600" cy="11082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lang="en-US" sz="1500">
                <a:latin typeface="Dosis"/>
                <a:ea typeface="Dosis"/>
                <a:cs typeface="Dosis"/>
                <a:sym typeface="Dosis"/>
              </a:rPr>
              <a:t>Feature Transformation</a:t>
            </a:r>
            <a:endParaRPr b="1" i="0" sz="15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Dosis"/>
                <a:ea typeface="Dosis"/>
                <a:cs typeface="Dosis"/>
                <a:sym typeface="Dosis"/>
              </a:rPr>
              <a:t>Semua </a:t>
            </a:r>
            <a:r>
              <a:rPr lang="en-US" sz="1500">
                <a:latin typeface="Dosis"/>
                <a:ea typeface="Dosis"/>
                <a:cs typeface="Dosis"/>
                <a:sym typeface="Dosis"/>
              </a:rPr>
              <a:t>fitur</a:t>
            </a:r>
            <a:r>
              <a:rPr b="0" i="0" lang="en-US" sz="1500" u="none" cap="none" strike="noStrike">
                <a:solidFill>
                  <a:srgbClr val="000000"/>
                </a:solidFill>
                <a:latin typeface="Dosis"/>
                <a:ea typeface="Dosis"/>
                <a:cs typeface="Dosis"/>
                <a:sym typeface="Dosis"/>
              </a:rPr>
              <a:t> yang memiliki tipe data numeric </a:t>
            </a:r>
            <a:r>
              <a:rPr lang="en-US" sz="1500">
                <a:latin typeface="Dosis"/>
                <a:ea typeface="Dosis"/>
                <a:cs typeface="Dosis"/>
                <a:sym typeface="Dosis"/>
              </a:rPr>
              <a:t>dilakukan F</a:t>
            </a:r>
            <a:r>
              <a:rPr b="0" i="0" lang="en-US" sz="1500" u="none" cap="none" strike="noStrike">
                <a:solidFill>
                  <a:srgbClr val="000000"/>
                </a:solidFill>
                <a:latin typeface="Dosis"/>
                <a:ea typeface="Dosis"/>
                <a:cs typeface="Dosis"/>
                <a:sym typeface="Dosis"/>
              </a:rPr>
              <a:t>eature </a:t>
            </a:r>
            <a:r>
              <a:rPr lang="en-US" sz="1500">
                <a:latin typeface="Dosis"/>
                <a:ea typeface="Dosis"/>
                <a:cs typeface="Dosis"/>
                <a:sym typeface="Dosis"/>
              </a:rPr>
              <a:t>T</a:t>
            </a:r>
            <a:r>
              <a:rPr b="0" i="0" lang="en-US" sz="1500" u="none" cap="none" strike="noStrike">
                <a:solidFill>
                  <a:srgbClr val="000000"/>
                </a:solidFill>
                <a:latin typeface="Dosis"/>
                <a:ea typeface="Dosis"/>
                <a:cs typeface="Dosis"/>
                <a:sym typeface="Dosis"/>
              </a:rPr>
              <a:t>ransformation menggunakan </a:t>
            </a:r>
            <a:r>
              <a:rPr b="0" i="1" lang="en-US" sz="1500" u="none" cap="none" strike="noStrike">
                <a:solidFill>
                  <a:srgbClr val="000000"/>
                </a:solidFill>
                <a:latin typeface="Dosis"/>
                <a:ea typeface="Dosis"/>
                <a:cs typeface="Dosis"/>
                <a:sym typeface="Dosis"/>
              </a:rPr>
              <a:t>log transformation</a:t>
            </a:r>
            <a:r>
              <a:rPr b="0" i="0" lang="en-US" sz="1500" u="none" cap="none" strike="noStrike">
                <a:solidFill>
                  <a:srgbClr val="000000"/>
                </a:solidFill>
                <a:latin typeface="Dosis"/>
                <a:ea typeface="Dosis"/>
                <a:cs typeface="Dosis"/>
                <a:sym typeface="Dosis"/>
              </a:rPr>
              <a:t>. </a:t>
            </a:r>
            <a:endParaRPr b="0" i="0" sz="1500" u="none" cap="none" strike="noStrike">
              <a:solidFill>
                <a:srgbClr val="000000"/>
              </a:solidFill>
              <a:latin typeface="Dosis"/>
              <a:ea typeface="Dosis"/>
              <a:cs typeface="Dosis"/>
              <a:sym typeface="Dosis"/>
            </a:endParaRPr>
          </a:p>
        </p:txBody>
      </p:sp>
      <p:pic>
        <p:nvPicPr>
          <p:cNvPr id="219" name="Google Shape;219;g262642990e8_0_199"/>
          <p:cNvPicPr preferRelativeResize="0"/>
          <p:nvPr/>
        </p:nvPicPr>
        <p:blipFill>
          <a:blip r:embed="rId3">
            <a:alphaModFix/>
          </a:blip>
          <a:stretch>
            <a:fillRect/>
          </a:stretch>
        </p:blipFill>
        <p:spPr>
          <a:xfrm>
            <a:off x="733200" y="2434550"/>
            <a:ext cx="2655464" cy="2051950"/>
          </a:xfrm>
          <a:prstGeom prst="rect">
            <a:avLst/>
          </a:prstGeom>
          <a:noFill/>
          <a:ln>
            <a:noFill/>
          </a:ln>
        </p:spPr>
      </p:pic>
      <p:pic>
        <p:nvPicPr>
          <p:cNvPr id="220" name="Google Shape;220;g262642990e8_0_199"/>
          <p:cNvPicPr preferRelativeResize="0"/>
          <p:nvPr/>
        </p:nvPicPr>
        <p:blipFill>
          <a:blip r:embed="rId4">
            <a:alphaModFix/>
          </a:blip>
          <a:stretch>
            <a:fillRect/>
          </a:stretch>
        </p:blipFill>
        <p:spPr>
          <a:xfrm>
            <a:off x="3552600" y="2434187"/>
            <a:ext cx="2781675" cy="2128887"/>
          </a:xfrm>
          <a:prstGeom prst="rect">
            <a:avLst/>
          </a:prstGeom>
          <a:noFill/>
          <a:ln>
            <a:noFill/>
          </a:ln>
        </p:spPr>
      </p:pic>
      <p:pic>
        <p:nvPicPr>
          <p:cNvPr id="221" name="Google Shape;221;g262642990e8_0_199"/>
          <p:cNvPicPr preferRelativeResize="0"/>
          <p:nvPr/>
        </p:nvPicPr>
        <p:blipFill>
          <a:blip r:embed="rId5">
            <a:alphaModFix/>
          </a:blip>
          <a:stretch>
            <a:fillRect/>
          </a:stretch>
        </p:blipFill>
        <p:spPr>
          <a:xfrm>
            <a:off x="6448200" y="2317175"/>
            <a:ext cx="2781675" cy="2099470"/>
          </a:xfrm>
          <a:prstGeom prst="rect">
            <a:avLst/>
          </a:prstGeom>
          <a:noFill/>
          <a:ln>
            <a:noFill/>
          </a:ln>
        </p:spPr>
      </p:pic>
      <p:pic>
        <p:nvPicPr>
          <p:cNvPr id="222" name="Google Shape;222;g262642990e8_0_199"/>
          <p:cNvPicPr preferRelativeResize="0"/>
          <p:nvPr/>
        </p:nvPicPr>
        <p:blipFill>
          <a:blip r:embed="rId6">
            <a:alphaModFix/>
          </a:blip>
          <a:stretch>
            <a:fillRect/>
          </a:stretch>
        </p:blipFill>
        <p:spPr>
          <a:xfrm>
            <a:off x="733200" y="4505425"/>
            <a:ext cx="2781675" cy="2128875"/>
          </a:xfrm>
          <a:prstGeom prst="rect">
            <a:avLst/>
          </a:prstGeom>
          <a:noFill/>
          <a:ln>
            <a:noFill/>
          </a:ln>
        </p:spPr>
      </p:pic>
      <p:pic>
        <p:nvPicPr>
          <p:cNvPr id="223" name="Google Shape;223;g262642990e8_0_199"/>
          <p:cNvPicPr preferRelativeResize="0"/>
          <p:nvPr/>
        </p:nvPicPr>
        <p:blipFill>
          <a:blip r:embed="rId7">
            <a:alphaModFix/>
          </a:blip>
          <a:stretch>
            <a:fillRect/>
          </a:stretch>
        </p:blipFill>
        <p:spPr>
          <a:xfrm>
            <a:off x="3667275" y="4563075"/>
            <a:ext cx="2609478" cy="1990125"/>
          </a:xfrm>
          <a:prstGeom prst="rect">
            <a:avLst/>
          </a:prstGeom>
          <a:noFill/>
          <a:ln>
            <a:noFill/>
          </a:ln>
        </p:spPr>
      </p:pic>
      <p:pic>
        <p:nvPicPr>
          <p:cNvPr id="224" name="Google Shape;224;g262642990e8_0_199"/>
          <p:cNvPicPr preferRelativeResize="0"/>
          <p:nvPr/>
        </p:nvPicPr>
        <p:blipFill>
          <a:blip r:embed="rId8">
            <a:alphaModFix/>
          </a:blip>
          <a:stretch>
            <a:fillRect/>
          </a:stretch>
        </p:blipFill>
        <p:spPr>
          <a:xfrm>
            <a:off x="6429153" y="4410675"/>
            <a:ext cx="2600370" cy="1990125"/>
          </a:xfrm>
          <a:prstGeom prst="rect">
            <a:avLst/>
          </a:prstGeom>
          <a:noFill/>
          <a:ln>
            <a:noFill/>
          </a:ln>
        </p:spPr>
      </p:pic>
      <p:pic>
        <p:nvPicPr>
          <p:cNvPr id="225" name="Google Shape;225;g262642990e8_0_199"/>
          <p:cNvPicPr preferRelativeResize="0"/>
          <p:nvPr/>
        </p:nvPicPr>
        <p:blipFill>
          <a:blip r:embed="rId9">
            <a:alphaModFix/>
          </a:blip>
          <a:stretch>
            <a:fillRect/>
          </a:stretch>
        </p:blipFill>
        <p:spPr>
          <a:xfrm>
            <a:off x="9181922" y="4334475"/>
            <a:ext cx="2600370" cy="1990125"/>
          </a:xfrm>
          <a:prstGeom prst="rect">
            <a:avLst/>
          </a:prstGeom>
          <a:noFill/>
          <a:ln>
            <a:noFill/>
          </a:ln>
        </p:spPr>
      </p:pic>
      <p:pic>
        <p:nvPicPr>
          <p:cNvPr id="226" name="Google Shape;226;g262642990e8_0_199"/>
          <p:cNvPicPr preferRelativeResize="0"/>
          <p:nvPr/>
        </p:nvPicPr>
        <p:blipFill>
          <a:blip r:embed="rId10">
            <a:alphaModFix/>
          </a:blip>
          <a:stretch>
            <a:fillRect/>
          </a:stretch>
        </p:blipFill>
        <p:spPr>
          <a:xfrm>
            <a:off x="9436850" y="2371542"/>
            <a:ext cx="2564275" cy="1962501"/>
          </a:xfrm>
          <a:prstGeom prst="rect">
            <a:avLst/>
          </a:prstGeom>
          <a:noFill/>
          <a:ln>
            <a:noFill/>
          </a:ln>
        </p:spPr>
      </p:pic>
      <p:sp>
        <p:nvSpPr>
          <p:cNvPr id="227" name="Google Shape;227;g262642990e8_0_199"/>
          <p:cNvSpPr txBox="1"/>
          <p:nvPr/>
        </p:nvSpPr>
        <p:spPr>
          <a:xfrm>
            <a:off x="6276750" y="1480775"/>
            <a:ext cx="5061900" cy="877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lang="en-US" sz="1500">
                <a:latin typeface="Dosis"/>
                <a:ea typeface="Dosis"/>
                <a:cs typeface="Dosis"/>
                <a:sym typeface="Dosis"/>
              </a:rPr>
              <a:t>B</a:t>
            </a:r>
            <a:r>
              <a:rPr i="0" lang="en-US" sz="1500" u="none" cap="none" strike="noStrike">
                <a:solidFill>
                  <a:srgbClr val="000000"/>
                </a:solidFill>
                <a:latin typeface="Dosis"/>
                <a:ea typeface="Dosis"/>
                <a:cs typeface="Dosis"/>
                <a:sym typeface="Dosis"/>
              </a:rPr>
              <a:t>eberapa </a:t>
            </a:r>
            <a:r>
              <a:rPr lang="en-US" sz="1500">
                <a:latin typeface="Dosis"/>
                <a:ea typeface="Dosis"/>
                <a:cs typeface="Dosis"/>
                <a:sym typeface="Dosis"/>
              </a:rPr>
              <a:t>fitur</a:t>
            </a:r>
            <a:r>
              <a:rPr i="0" lang="en-US" sz="1500" u="none" cap="none" strike="noStrike">
                <a:solidFill>
                  <a:srgbClr val="000000"/>
                </a:solidFill>
                <a:latin typeface="Dosis"/>
                <a:ea typeface="Dosis"/>
                <a:cs typeface="Dosis"/>
                <a:sym typeface="Dosis"/>
              </a:rPr>
              <a:t> yang memiliki </a:t>
            </a:r>
            <a:r>
              <a:rPr b="1" i="0" lang="en-US" sz="1500" u="none" cap="none" strike="noStrike">
                <a:solidFill>
                  <a:srgbClr val="000000"/>
                </a:solidFill>
                <a:latin typeface="Dosis"/>
                <a:ea typeface="Dosis"/>
                <a:cs typeface="Dosis"/>
                <a:sym typeface="Dosis"/>
              </a:rPr>
              <a:t>distribusi normal setelah dilakukan </a:t>
            </a:r>
            <a:r>
              <a:rPr b="1" lang="en-US" sz="1500">
                <a:latin typeface="Dosis"/>
                <a:ea typeface="Dosis"/>
                <a:cs typeface="Dosis"/>
                <a:sym typeface="Dosis"/>
              </a:rPr>
              <a:t>F</a:t>
            </a:r>
            <a:r>
              <a:rPr b="1" i="0" lang="en-US" sz="1500" u="none" cap="none" strike="noStrike">
                <a:solidFill>
                  <a:srgbClr val="000000"/>
                </a:solidFill>
                <a:latin typeface="Dosis"/>
                <a:ea typeface="Dosis"/>
                <a:cs typeface="Dosis"/>
                <a:sym typeface="Dosis"/>
              </a:rPr>
              <a:t>eature </a:t>
            </a:r>
            <a:r>
              <a:rPr b="1" lang="en-US" sz="1500">
                <a:latin typeface="Dosis"/>
                <a:ea typeface="Dosis"/>
                <a:cs typeface="Dosis"/>
                <a:sym typeface="Dosis"/>
              </a:rPr>
              <a:t>T</a:t>
            </a:r>
            <a:r>
              <a:rPr b="1" i="0" lang="en-US" sz="1500" u="none" cap="none" strike="noStrike">
                <a:solidFill>
                  <a:srgbClr val="000000"/>
                </a:solidFill>
                <a:latin typeface="Dosis"/>
                <a:ea typeface="Dosis"/>
                <a:cs typeface="Dosis"/>
                <a:sym typeface="Dosis"/>
              </a:rPr>
              <a:t>ransformation</a:t>
            </a:r>
            <a:r>
              <a:rPr b="1" lang="en-US" sz="1500">
                <a:latin typeface="Dosis"/>
                <a:ea typeface="Dosis"/>
                <a:cs typeface="Dosis"/>
                <a:sym typeface="Dosis"/>
              </a:rPr>
              <a:t>, yaitu </a:t>
            </a:r>
            <a:r>
              <a:rPr b="1" i="0" lang="en-US" sz="1500" u="none" cap="none" strike="noStrike">
                <a:solidFill>
                  <a:srgbClr val="000000"/>
                </a:solidFill>
                <a:latin typeface="Dosis"/>
                <a:ea typeface="Dosis"/>
                <a:cs typeface="Dosis"/>
                <a:sym typeface="Dosis"/>
              </a:rPr>
              <a:t>SBA_Appv</a:t>
            </a:r>
            <a:r>
              <a:rPr b="1" lang="en-US" sz="1500">
                <a:latin typeface="Dosis"/>
                <a:ea typeface="Dosis"/>
                <a:cs typeface="Dosis"/>
                <a:sym typeface="Dosis"/>
              </a:rPr>
              <a:t>, </a:t>
            </a:r>
            <a:r>
              <a:rPr b="1" i="0" lang="en-US" sz="1500" u="none" cap="none" strike="noStrike">
                <a:solidFill>
                  <a:srgbClr val="000000"/>
                </a:solidFill>
                <a:latin typeface="Dosis"/>
                <a:ea typeface="Dosis"/>
                <a:cs typeface="Dosis"/>
                <a:sym typeface="Dosis"/>
              </a:rPr>
              <a:t>DisbursementGross</a:t>
            </a:r>
            <a:r>
              <a:rPr b="1" lang="en-US" sz="1500">
                <a:latin typeface="Dosis"/>
                <a:ea typeface="Dosis"/>
                <a:cs typeface="Dosis"/>
                <a:sym typeface="Dosis"/>
              </a:rPr>
              <a:t>, </a:t>
            </a:r>
            <a:r>
              <a:rPr b="1" i="0" lang="en-US" sz="1500" u="none" cap="none" strike="noStrike">
                <a:solidFill>
                  <a:srgbClr val="000000"/>
                </a:solidFill>
                <a:latin typeface="Dosis"/>
                <a:ea typeface="Dosis"/>
                <a:cs typeface="Dosis"/>
                <a:sym typeface="Dosis"/>
              </a:rPr>
              <a:t>ChgOffPrinGr</a:t>
            </a:r>
            <a:r>
              <a:rPr b="1" lang="en-US" sz="1500">
                <a:latin typeface="Dosis"/>
                <a:ea typeface="Dosis"/>
                <a:cs typeface="Dosis"/>
                <a:sym typeface="Dosis"/>
              </a:rPr>
              <a:t>, dan </a:t>
            </a:r>
            <a:r>
              <a:rPr b="1" i="0" lang="en-US" sz="1500" u="none" cap="none" strike="noStrike">
                <a:solidFill>
                  <a:srgbClr val="000000"/>
                </a:solidFill>
                <a:latin typeface="Dosis"/>
                <a:ea typeface="Dosis"/>
                <a:cs typeface="Dosis"/>
                <a:sym typeface="Dosis"/>
              </a:rPr>
              <a:t>GrAppv.</a:t>
            </a:r>
            <a:endParaRPr b="1" i="0" sz="1500" u="none" cap="none" strike="noStrike">
              <a:solidFill>
                <a:srgbClr val="000000"/>
              </a:solidFill>
              <a:latin typeface="Dosis"/>
              <a:ea typeface="Dosis"/>
              <a:cs typeface="Dosis"/>
              <a:sym typeface="Dosis"/>
            </a:endParaRPr>
          </a:p>
        </p:txBody>
      </p:sp>
      <p:sp>
        <p:nvSpPr>
          <p:cNvPr id="228" name="Google Shape;228;g262642990e8_0_199"/>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2</a:t>
            </a:r>
            <a:endParaRPr b="1" i="0" sz="16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62642990e8_0_220"/>
          <p:cNvSpPr txBox="1"/>
          <p:nvPr>
            <p:ph type="title"/>
          </p:nvPr>
        </p:nvSpPr>
        <p:spPr>
          <a:xfrm>
            <a:off x="585800" y="317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Preprocessing - Feature Engineering</a:t>
            </a:r>
            <a:endParaRPr/>
          </a:p>
        </p:txBody>
      </p:sp>
      <p:sp>
        <p:nvSpPr>
          <p:cNvPr id="234" name="Google Shape;234;g262642990e8_0_220"/>
          <p:cNvSpPr txBox="1"/>
          <p:nvPr/>
        </p:nvSpPr>
        <p:spPr>
          <a:xfrm>
            <a:off x="733200" y="1081225"/>
            <a:ext cx="10278900" cy="32253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500"/>
              <a:buFont typeface="Arial"/>
              <a:buNone/>
            </a:pPr>
            <a:r>
              <a:rPr b="1" lang="en-US">
                <a:latin typeface="Dosis"/>
                <a:ea typeface="Dosis"/>
                <a:cs typeface="Dosis"/>
                <a:sym typeface="Dosis"/>
              </a:rPr>
              <a:t>Feature Extraction</a:t>
            </a:r>
            <a:endParaRPr b="1" i="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rPr lang="en-US">
                <a:latin typeface="Dosis"/>
                <a:ea typeface="Dosis"/>
                <a:cs typeface="Dosis"/>
                <a:sym typeface="Dosis"/>
              </a:rPr>
              <a:t>Membuat fitur baru, seperti:</a:t>
            </a:r>
            <a:endParaRPr>
              <a:latin typeface="Dosis"/>
              <a:ea typeface="Dosis"/>
              <a:cs typeface="Dosis"/>
              <a:sym typeface="Dosis"/>
            </a:endParaRPr>
          </a:p>
          <a:p>
            <a:pPr indent="-317500" lvl="0" marL="457200" marR="0" rtl="0" algn="just">
              <a:lnSpc>
                <a:spcPct val="100000"/>
              </a:lnSpc>
              <a:spcBef>
                <a:spcPts val="0"/>
              </a:spcBef>
              <a:spcAft>
                <a:spcPts val="0"/>
              </a:spcAft>
              <a:buSzPts val="1400"/>
              <a:buFont typeface="Dosis"/>
              <a:buChar char="●"/>
            </a:pPr>
            <a:r>
              <a:rPr b="1" lang="en-US">
                <a:latin typeface="Dosis"/>
                <a:ea typeface="Dosis"/>
                <a:cs typeface="Dosis"/>
                <a:sym typeface="Dosis"/>
              </a:rPr>
              <a:t>term_category</a:t>
            </a:r>
            <a:r>
              <a:rPr lang="en-US">
                <a:latin typeface="Dosis"/>
                <a:ea typeface="Dosis"/>
                <a:cs typeface="Dosis"/>
                <a:sym typeface="Dosis"/>
              </a:rPr>
              <a:t>, </a:t>
            </a:r>
            <a:r>
              <a:rPr b="1" lang="en-US">
                <a:latin typeface="Dosis"/>
                <a:ea typeface="Dosis"/>
                <a:cs typeface="Dosis"/>
                <a:sym typeface="Dosis"/>
              </a:rPr>
              <a:t>diperoleh dari kolom Term (jangka waktu pinjaman)</a:t>
            </a:r>
            <a:r>
              <a:rPr lang="en-US">
                <a:latin typeface="Dosis"/>
                <a:ea typeface="Dosis"/>
                <a:cs typeface="Dosis"/>
                <a:sym typeface="Dosis"/>
              </a:rPr>
              <a:t> yang dikelompokkan menjadi 4 kategori yaitu low (&lt;58 bulan), medium (58-61 bulan), high (62-81 bulan), dan very high (≥82 bulan). Artinya, fitur term_category </a:t>
            </a:r>
            <a:r>
              <a:rPr b="1" lang="en-US">
                <a:latin typeface="Dosis"/>
                <a:ea typeface="Dosis"/>
                <a:cs typeface="Dosis"/>
                <a:sym typeface="Dosis"/>
              </a:rPr>
              <a:t>merupakan kategori jangka waktu pinjaman.</a:t>
            </a:r>
            <a:endParaRPr b="1">
              <a:latin typeface="Dosis"/>
              <a:ea typeface="Dosis"/>
              <a:cs typeface="Dosis"/>
              <a:sym typeface="Dosis"/>
            </a:endParaRPr>
          </a:p>
          <a:p>
            <a:pPr indent="-317500" lvl="0" marL="457200" marR="0" rtl="0" algn="just">
              <a:lnSpc>
                <a:spcPct val="100000"/>
              </a:lnSpc>
              <a:spcBef>
                <a:spcPts val="0"/>
              </a:spcBef>
              <a:spcAft>
                <a:spcPts val="0"/>
              </a:spcAft>
              <a:buSzPts val="1400"/>
              <a:buFont typeface="Dosis"/>
              <a:buChar char="●"/>
            </a:pPr>
            <a:r>
              <a:rPr b="1" lang="en-US">
                <a:latin typeface="Dosis"/>
                <a:ea typeface="Dosis"/>
                <a:cs typeface="Dosis"/>
                <a:sym typeface="Dosis"/>
              </a:rPr>
              <a:t>Job_Stability</a:t>
            </a:r>
            <a:r>
              <a:rPr lang="en-US">
                <a:latin typeface="Dosis"/>
                <a:ea typeface="Dosis"/>
                <a:cs typeface="Dosis"/>
                <a:sym typeface="Dosis"/>
              </a:rPr>
              <a:t>, </a:t>
            </a:r>
            <a:r>
              <a:rPr b="1" lang="en-US">
                <a:latin typeface="Dosis"/>
                <a:ea typeface="Dosis"/>
                <a:cs typeface="Dosis"/>
                <a:sym typeface="Dosis"/>
              </a:rPr>
              <a:t>Feature Derivative dari RetainedJob dan CreateJob</a:t>
            </a:r>
            <a:r>
              <a:rPr lang="en-US">
                <a:latin typeface="Dosis"/>
                <a:ea typeface="Dosis"/>
                <a:cs typeface="Dosis"/>
                <a:sym typeface="Dosis"/>
              </a:rPr>
              <a:t> yaitu akan bernilai 1 jika RetainedJob &gt; CreateJob. Artinya Feature Job_Stability </a:t>
            </a:r>
            <a:r>
              <a:rPr b="1" lang="en-US">
                <a:latin typeface="Dosis"/>
                <a:ea typeface="Dosis"/>
                <a:cs typeface="Dosis"/>
                <a:sym typeface="Dosis"/>
              </a:rPr>
              <a:t>merupakan indikator sejauh mana pekerjaan yang dipertahankan (RetainedJob) lebih besar daripada pekerjaan yang dibuat (CreateJob)</a:t>
            </a:r>
            <a:r>
              <a:rPr lang="en-US">
                <a:latin typeface="Dosis"/>
                <a:ea typeface="Dosis"/>
                <a:cs typeface="Dosis"/>
                <a:sym typeface="Dosis"/>
              </a:rPr>
              <a:t> pada </a:t>
            </a:r>
            <a:r>
              <a:rPr i="1" lang="en-US">
                <a:latin typeface="Dosis"/>
                <a:ea typeface="Dosis"/>
                <a:cs typeface="Dosis"/>
                <a:sym typeface="Dosis"/>
              </a:rPr>
              <a:t>small business</a:t>
            </a:r>
            <a:r>
              <a:rPr lang="en-US">
                <a:latin typeface="Dosis"/>
                <a:ea typeface="Dosis"/>
                <a:cs typeface="Dosis"/>
                <a:sym typeface="Dosis"/>
              </a:rPr>
              <a:t> yang menjadi nasabah SBA.</a:t>
            </a:r>
            <a:endParaRPr>
              <a:latin typeface="Dosis"/>
              <a:ea typeface="Dosis"/>
              <a:cs typeface="Dosis"/>
              <a:sym typeface="Dosis"/>
            </a:endParaRPr>
          </a:p>
          <a:p>
            <a:pPr indent="-317500" lvl="0" marL="457200" marR="0" rtl="0" algn="just">
              <a:lnSpc>
                <a:spcPct val="100000"/>
              </a:lnSpc>
              <a:spcBef>
                <a:spcPts val="0"/>
              </a:spcBef>
              <a:spcAft>
                <a:spcPts val="0"/>
              </a:spcAft>
              <a:buSzPts val="1400"/>
              <a:buFont typeface="Dosis"/>
              <a:buChar char="●"/>
            </a:pPr>
            <a:r>
              <a:rPr b="1" lang="en-US">
                <a:latin typeface="Dosis"/>
                <a:ea typeface="Dosis"/>
                <a:cs typeface="Dosis"/>
                <a:sym typeface="Dosis"/>
              </a:rPr>
              <a:t>CompanySize</a:t>
            </a:r>
            <a:r>
              <a:rPr lang="en-US">
                <a:latin typeface="Dosis"/>
                <a:ea typeface="Dosis"/>
                <a:cs typeface="Dosis"/>
                <a:sym typeface="Dosis"/>
              </a:rPr>
              <a:t>, </a:t>
            </a:r>
            <a:r>
              <a:rPr b="1" lang="en-US">
                <a:latin typeface="Dosis"/>
                <a:ea typeface="Dosis"/>
                <a:cs typeface="Dosis"/>
                <a:sym typeface="Dosis"/>
              </a:rPr>
              <a:t>Feature Derivative dari NoEmp (jumlah karyawan) </a:t>
            </a:r>
            <a:r>
              <a:rPr lang="en-US">
                <a:latin typeface="Dosis"/>
                <a:ea typeface="Dosis"/>
                <a:cs typeface="Dosis"/>
                <a:sym typeface="Dosis"/>
              </a:rPr>
              <a:t>yang akan bernilai 0 jika NoEmp &lt; 25, 1 jika NoEmp berkisar 25-100, dan 2 jika NoEmp </a:t>
            </a:r>
            <a:r>
              <a:rPr lang="en-US">
                <a:solidFill>
                  <a:schemeClr val="dk1"/>
                </a:solidFill>
                <a:latin typeface="Dosis"/>
                <a:ea typeface="Dosis"/>
                <a:cs typeface="Dosis"/>
                <a:sym typeface="Dosis"/>
              </a:rPr>
              <a:t>≥ 100. Artinya Feature CompanySize </a:t>
            </a:r>
            <a:r>
              <a:rPr b="1" lang="en-US">
                <a:solidFill>
                  <a:schemeClr val="dk1"/>
                </a:solidFill>
                <a:latin typeface="Dosis"/>
                <a:ea typeface="Dosis"/>
                <a:cs typeface="Dosis"/>
                <a:sym typeface="Dosis"/>
              </a:rPr>
              <a:t>merepresentasikan ukuran perusahaan berdasarkan jumlah karyawan.</a:t>
            </a:r>
            <a:endParaRPr b="1">
              <a:solidFill>
                <a:schemeClr val="dk1"/>
              </a:solidFill>
              <a:latin typeface="Dosis"/>
              <a:ea typeface="Dosis"/>
              <a:cs typeface="Dosis"/>
              <a:sym typeface="Dosis"/>
            </a:endParaRPr>
          </a:p>
          <a:p>
            <a:pPr indent="-317500" lvl="0" marL="457200" marR="0" rtl="0" algn="just">
              <a:lnSpc>
                <a:spcPct val="100000"/>
              </a:lnSpc>
              <a:spcBef>
                <a:spcPts val="0"/>
              </a:spcBef>
              <a:spcAft>
                <a:spcPts val="0"/>
              </a:spcAft>
              <a:buClr>
                <a:schemeClr val="dk1"/>
              </a:buClr>
              <a:buSzPts val="1400"/>
              <a:buFont typeface="Dosis"/>
              <a:buChar char="●"/>
            </a:pPr>
            <a:r>
              <a:rPr b="1" lang="en-US">
                <a:solidFill>
                  <a:schemeClr val="dk1"/>
                </a:solidFill>
                <a:latin typeface="Dosis"/>
                <a:ea typeface="Dosis"/>
                <a:cs typeface="Dosis"/>
                <a:sym typeface="Dosis"/>
              </a:rPr>
              <a:t>Recession, Feature Derivative dari DisbursementDate</a:t>
            </a:r>
            <a:r>
              <a:rPr lang="en-US">
                <a:solidFill>
                  <a:schemeClr val="dk1"/>
                </a:solidFill>
                <a:latin typeface="Dosis"/>
                <a:ea typeface="Dosis"/>
                <a:cs typeface="Dosis"/>
                <a:sym typeface="Dosis"/>
              </a:rPr>
              <a:t> yaitu akan bernilai 1 jika DisbursementDate berada pada rentang resesi (01 Desember 2007 - 30 Juni 2009) dan jika tidak maka 0. Artinya, </a:t>
            </a:r>
            <a:r>
              <a:rPr b="1" lang="en-US">
                <a:solidFill>
                  <a:schemeClr val="dk1"/>
                </a:solidFill>
                <a:latin typeface="Dosis"/>
                <a:ea typeface="Dosis"/>
                <a:cs typeface="Dosis"/>
                <a:sym typeface="Dosis"/>
              </a:rPr>
              <a:t>Feature Recession merepresentasikan waktu pinjaman berada pada saat resesi atau tidak.</a:t>
            </a:r>
            <a:endParaRPr b="1">
              <a:solidFill>
                <a:schemeClr val="dk1"/>
              </a:solidFill>
              <a:latin typeface="Dosis"/>
              <a:ea typeface="Dosis"/>
              <a:cs typeface="Dosis"/>
              <a:sym typeface="Dosis"/>
            </a:endParaRPr>
          </a:p>
          <a:p>
            <a:pPr indent="-317500" lvl="0" marL="457200" marR="0" rtl="0" algn="just">
              <a:lnSpc>
                <a:spcPct val="100000"/>
              </a:lnSpc>
              <a:spcBef>
                <a:spcPts val="0"/>
              </a:spcBef>
              <a:spcAft>
                <a:spcPts val="0"/>
              </a:spcAft>
              <a:buClr>
                <a:schemeClr val="dk1"/>
              </a:buClr>
              <a:buSzPts val="1400"/>
              <a:buFont typeface="Dosis"/>
              <a:buChar char="●"/>
            </a:pPr>
            <a:r>
              <a:rPr b="1" lang="en-US">
                <a:solidFill>
                  <a:schemeClr val="dk1"/>
                </a:solidFill>
                <a:latin typeface="Dosis"/>
                <a:ea typeface="Dosis"/>
                <a:cs typeface="Dosis"/>
                <a:sym typeface="Dosis"/>
              </a:rPr>
              <a:t>Industry, </a:t>
            </a:r>
            <a:r>
              <a:rPr lang="en-US">
                <a:solidFill>
                  <a:schemeClr val="dk1"/>
                </a:solidFill>
                <a:latin typeface="Dosis"/>
                <a:ea typeface="Dosis"/>
                <a:cs typeface="Dosis"/>
                <a:sym typeface="Dosis"/>
              </a:rPr>
              <a:t>yaitu feature yang mendefinisikan industry peminjam berdasarkan feature</a:t>
            </a:r>
            <a:r>
              <a:rPr b="1" lang="en-US">
                <a:solidFill>
                  <a:schemeClr val="dk1"/>
                </a:solidFill>
                <a:latin typeface="Dosis"/>
                <a:ea typeface="Dosis"/>
                <a:cs typeface="Dosis"/>
                <a:sym typeface="Dosis"/>
              </a:rPr>
              <a:t> North American Industry Classification System (NAICS).</a:t>
            </a:r>
            <a:endParaRPr b="1">
              <a:solidFill>
                <a:schemeClr val="dk1"/>
              </a:solidFill>
              <a:latin typeface="Dosis"/>
              <a:ea typeface="Dosis"/>
              <a:cs typeface="Dosis"/>
              <a:sym typeface="Dosis"/>
            </a:endParaRPr>
          </a:p>
        </p:txBody>
      </p:sp>
      <p:sp>
        <p:nvSpPr>
          <p:cNvPr id="235" name="Google Shape;235;g262642990e8_0_220"/>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2</a:t>
            </a:r>
            <a:endParaRPr b="1" i="0" sz="1600" u="none" cap="none" strike="noStrike">
              <a:solidFill>
                <a:srgbClr val="000000"/>
              </a:solidFill>
              <a:latin typeface="Dosis"/>
              <a:ea typeface="Dosis"/>
              <a:cs typeface="Dosis"/>
              <a:sym typeface="Dosis"/>
            </a:endParaRPr>
          </a:p>
        </p:txBody>
      </p:sp>
      <p:sp>
        <p:nvSpPr>
          <p:cNvPr id="236" name="Google Shape;236;g262642990e8_0_220"/>
          <p:cNvSpPr txBox="1"/>
          <p:nvPr/>
        </p:nvSpPr>
        <p:spPr>
          <a:xfrm>
            <a:off x="684075" y="5062625"/>
            <a:ext cx="10278900" cy="1262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lang="en-US">
                <a:latin typeface="Dosis"/>
                <a:ea typeface="Dosis"/>
                <a:cs typeface="Dosis"/>
                <a:sym typeface="Dosis"/>
              </a:rPr>
              <a:t>Feature Encoding</a:t>
            </a:r>
            <a:endParaRPr b="1" i="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None/>
            </a:pPr>
            <a:r>
              <a:rPr lang="en-US">
                <a:latin typeface="Dosis"/>
                <a:ea typeface="Dosis"/>
                <a:cs typeface="Dosis"/>
                <a:sym typeface="Dosis"/>
              </a:rPr>
              <a:t>Melakukan </a:t>
            </a:r>
            <a:r>
              <a:rPr b="1" lang="en-US">
                <a:latin typeface="Dosis"/>
                <a:ea typeface="Dosis"/>
                <a:cs typeface="Dosis"/>
                <a:sym typeface="Dosis"/>
              </a:rPr>
              <a:t>Feature Encoding terhadap kolom</a:t>
            </a:r>
            <a:r>
              <a:rPr lang="en-US">
                <a:latin typeface="Dosis"/>
                <a:ea typeface="Dosis"/>
                <a:cs typeface="Dosis"/>
                <a:sym typeface="Dosis"/>
              </a:rPr>
              <a:t> categorical seperti </a:t>
            </a:r>
            <a:r>
              <a:rPr b="1" lang="en-US">
                <a:latin typeface="Dosis"/>
                <a:ea typeface="Dosis"/>
                <a:cs typeface="Dosis"/>
                <a:sym typeface="Dosis"/>
              </a:rPr>
              <a:t>FranchiseCode, term_category, RevLineCr, LowDoc, Industry, NewExist</a:t>
            </a:r>
            <a:endParaRPr b="1">
              <a:latin typeface="Dosis"/>
              <a:ea typeface="Dosis"/>
              <a:cs typeface="Dosis"/>
              <a:sym typeface="Dosis"/>
            </a:endParaRPr>
          </a:p>
          <a:p>
            <a:pPr indent="0" lvl="0" marL="0" marR="0" rtl="0" algn="just">
              <a:lnSpc>
                <a:spcPct val="100000"/>
              </a:lnSpc>
              <a:spcBef>
                <a:spcPts val="0"/>
              </a:spcBef>
              <a:spcAft>
                <a:spcPts val="0"/>
              </a:spcAft>
              <a:buNone/>
            </a:pPr>
            <a:r>
              <a:t/>
            </a:r>
            <a:endParaRPr b="1">
              <a:latin typeface="Dosis"/>
              <a:ea typeface="Dosis"/>
              <a:cs typeface="Dosis"/>
              <a:sym typeface="Dosis"/>
            </a:endParaRPr>
          </a:p>
          <a:p>
            <a:pPr indent="0" lvl="0" marL="0" rtl="0" algn="just">
              <a:spcBef>
                <a:spcPts val="0"/>
              </a:spcBef>
              <a:spcAft>
                <a:spcPts val="0"/>
              </a:spcAft>
              <a:buClr>
                <a:schemeClr val="dk1"/>
              </a:buClr>
              <a:buSzPts val="1500"/>
              <a:buFont typeface="Arial"/>
              <a:buNone/>
            </a:pPr>
            <a:r>
              <a:rPr b="1" lang="en-US">
                <a:solidFill>
                  <a:schemeClr val="dk1"/>
                </a:solidFill>
                <a:latin typeface="Dosis"/>
                <a:ea typeface="Dosis"/>
                <a:cs typeface="Dosis"/>
                <a:sym typeface="Dosis"/>
              </a:rPr>
              <a:t>Standardisasi</a:t>
            </a:r>
            <a:endParaRPr b="1">
              <a:solidFill>
                <a:schemeClr val="dk1"/>
              </a:solidFill>
              <a:latin typeface="Dosis"/>
              <a:ea typeface="Dosis"/>
              <a:cs typeface="Dosis"/>
              <a:sym typeface="Dosis"/>
            </a:endParaRPr>
          </a:p>
          <a:p>
            <a:pPr indent="0" lvl="0" marL="0" rtl="0" algn="just">
              <a:spcBef>
                <a:spcPts val="0"/>
              </a:spcBef>
              <a:spcAft>
                <a:spcPts val="0"/>
              </a:spcAft>
              <a:buClr>
                <a:schemeClr val="dk1"/>
              </a:buClr>
              <a:buSzPts val="1500"/>
              <a:buFont typeface="Arial"/>
              <a:buNone/>
            </a:pPr>
            <a:r>
              <a:rPr lang="en-US">
                <a:solidFill>
                  <a:schemeClr val="dk1"/>
                </a:solidFill>
                <a:latin typeface="Dosis"/>
                <a:ea typeface="Dosis"/>
                <a:cs typeface="Dosis"/>
                <a:sym typeface="Dosis"/>
              </a:rPr>
              <a:t>Menerapkan standardisasi terhadap kolom numerik yang telah dilakukan </a:t>
            </a:r>
            <a:r>
              <a:rPr i="1" lang="en-US">
                <a:solidFill>
                  <a:schemeClr val="dk1"/>
                </a:solidFill>
                <a:latin typeface="Dosis"/>
                <a:ea typeface="Dosis"/>
                <a:cs typeface="Dosis"/>
                <a:sym typeface="Dosis"/>
              </a:rPr>
              <a:t>log transformation.</a:t>
            </a:r>
            <a:endParaRPr b="1">
              <a:latin typeface="Dosis"/>
              <a:ea typeface="Dosis"/>
              <a:cs typeface="Dosis"/>
              <a:sym typeface="Dosis"/>
            </a:endParaRPr>
          </a:p>
        </p:txBody>
      </p:sp>
      <p:sp>
        <p:nvSpPr>
          <p:cNvPr id="237" name="Google Shape;237;g262642990e8_0_220"/>
          <p:cNvSpPr txBox="1"/>
          <p:nvPr>
            <p:ph type="title"/>
          </p:nvPr>
        </p:nvSpPr>
        <p:spPr>
          <a:xfrm>
            <a:off x="500550" y="43065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Preprocessing - Data Cleansing dan Feature Scaling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62642990e8_0_1"/>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Latar Belakang Masalah</a:t>
            </a:r>
            <a:endParaRPr sz="3200">
              <a:solidFill>
                <a:srgbClr val="0198A3"/>
              </a:solidFill>
            </a:endParaRPr>
          </a:p>
          <a:p>
            <a:pPr indent="0" lvl="0" marL="0" rtl="0" algn="l">
              <a:lnSpc>
                <a:spcPct val="100000"/>
              </a:lnSpc>
              <a:spcBef>
                <a:spcPts val="0"/>
              </a:spcBef>
              <a:spcAft>
                <a:spcPts val="0"/>
              </a:spcAft>
              <a:buSzPct val="111111"/>
              <a:buNone/>
            </a:pPr>
            <a:r>
              <a:t/>
            </a:r>
            <a:endParaRPr/>
          </a:p>
        </p:txBody>
      </p:sp>
      <p:sp>
        <p:nvSpPr>
          <p:cNvPr id="75" name="Google Shape;75;g262642990e8_0_1"/>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0</a:t>
            </a:r>
            <a:endParaRPr b="1" i="0" sz="1600" u="none" cap="none" strike="noStrike">
              <a:solidFill>
                <a:srgbClr val="000000"/>
              </a:solidFill>
              <a:latin typeface="Dosis"/>
              <a:ea typeface="Dosis"/>
              <a:cs typeface="Dosis"/>
              <a:sym typeface="Dosis"/>
            </a:endParaRPr>
          </a:p>
        </p:txBody>
      </p:sp>
      <p:sp>
        <p:nvSpPr>
          <p:cNvPr id="76" name="Google Shape;76;g262642990e8_0_1"/>
          <p:cNvSpPr txBox="1"/>
          <p:nvPr/>
        </p:nvSpPr>
        <p:spPr>
          <a:xfrm>
            <a:off x="699600" y="1801925"/>
            <a:ext cx="10501500" cy="4671600"/>
          </a:xfrm>
          <a:prstGeom prst="rect">
            <a:avLst/>
          </a:prstGeom>
          <a:noFill/>
          <a:ln>
            <a:noFill/>
          </a:ln>
        </p:spPr>
        <p:txBody>
          <a:bodyPr anchorCtr="0" anchor="t" bIns="45700" lIns="91425" spcFirstLastPara="1" rIns="91425" wrap="square" tIns="45700">
            <a:spAutoFit/>
          </a:bodyPr>
          <a:lstStyle/>
          <a:p>
            <a:pPr indent="0" lvl="0" marL="0" rtl="0" algn="just">
              <a:lnSpc>
                <a:spcPct val="165000"/>
              </a:lnSpc>
              <a:spcBef>
                <a:spcPts val="0"/>
              </a:spcBef>
              <a:spcAft>
                <a:spcPts val="0"/>
              </a:spcAft>
              <a:buNone/>
            </a:pPr>
            <a:r>
              <a:rPr b="1" lang="en-US" sz="1700">
                <a:solidFill>
                  <a:schemeClr val="dk1"/>
                </a:solidFill>
                <a:latin typeface="Dosis"/>
                <a:ea typeface="Dosis"/>
                <a:cs typeface="Dosis"/>
                <a:sym typeface="Dosis"/>
              </a:rPr>
              <a:t>SBA (Small Business Administration)</a:t>
            </a:r>
            <a:r>
              <a:rPr lang="en-US" sz="1700">
                <a:solidFill>
                  <a:schemeClr val="dk1"/>
                </a:solidFill>
                <a:latin typeface="Dosis"/>
                <a:ea typeface="Dosis"/>
                <a:cs typeface="Dosis"/>
                <a:sym typeface="Dosis"/>
              </a:rPr>
              <a:t> adalah lembaga pemerintah Amerika Serikat yang memberikan dukungan finansial kepada </a:t>
            </a:r>
            <a:r>
              <a:rPr i="1" lang="en-US" sz="1700">
                <a:solidFill>
                  <a:schemeClr val="dk1"/>
                </a:solidFill>
                <a:latin typeface="Dosis"/>
                <a:ea typeface="Dosis"/>
                <a:cs typeface="Dosis"/>
                <a:sym typeface="Dosis"/>
              </a:rPr>
              <a:t>small business</a:t>
            </a:r>
            <a:r>
              <a:rPr lang="en-US" sz="1700">
                <a:solidFill>
                  <a:schemeClr val="dk1"/>
                </a:solidFill>
                <a:latin typeface="Dosis"/>
                <a:ea typeface="Dosis"/>
                <a:cs typeface="Dosis"/>
                <a:sym typeface="Dosis"/>
              </a:rPr>
              <a:t> untuk bisa berkembang, seperti </a:t>
            </a:r>
            <a:r>
              <a:rPr b="1" lang="en-US" sz="1700">
                <a:solidFill>
                  <a:schemeClr val="dk1"/>
                </a:solidFill>
                <a:latin typeface="Dosis"/>
                <a:ea typeface="Dosis"/>
                <a:cs typeface="Dosis"/>
                <a:sym typeface="Dosis"/>
              </a:rPr>
              <a:t>memberikan jaminan pinjaman.</a:t>
            </a:r>
            <a:r>
              <a:rPr lang="en-US" sz="1700">
                <a:solidFill>
                  <a:schemeClr val="dk1"/>
                </a:solidFill>
                <a:latin typeface="Dosis"/>
                <a:ea typeface="Dosis"/>
                <a:cs typeface="Dosis"/>
                <a:sym typeface="Dosis"/>
              </a:rPr>
              <a:t> Terdapat</a:t>
            </a:r>
            <a:r>
              <a:rPr lang="en-US" sz="1700">
                <a:solidFill>
                  <a:schemeClr val="dk1"/>
                </a:solidFill>
                <a:latin typeface="Dosis"/>
                <a:ea typeface="Dosis"/>
                <a:cs typeface="Dosis"/>
                <a:sym typeface="Dosis"/>
              </a:rPr>
              <a:t> </a:t>
            </a:r>
            <a:r>
              <a:rPr i="1" lang="en-US" sz="1700">
                <a:solidFill>
                  <a:schemeClr val="dk1"/>
                </a:solidFill>
                <a:latin typeface="Dosis"/>
                <a:ea typeface="Dosis"/>
                <a:cs typeface="Dosis"/>
                <a:sym typeface="Dosis"/>
              </a:rPr>
              <a:t>small business</a:t>
            </a:r>
            <a:r>
              <a:rPr lang="en-US" sz="1700">
                <a:solidFill>
                  <a:schemeClr val="dk1"/>
                </a:solidFill>
                <a:latin typeface="Dosis"/>
                <a:ea typeface="Dosis"/>
                <a:cs typeface="Dosis"/>
                <a:sym typeface="Dosis"/>
              </a:rPr>
              <a:t> penerima jaminan pinjaman yang berhasil membayar kembali, namun ada juga </a:t>
            </a:r>
            <a:r>
              <a:rPr i="1" lang="en-US" sz="1700">
                <a:solidFill>
                  <a:schemeClr val="dk1"/>
                </a:solidFill>
                <a:latin typeface="Dosis"/>
                <a:ea typeface="Dosis"/>
                <a:cs typeface="Dosis"/>
                <a:sym typeface="Dosis"/>
              </a:rPr>
              <a:t>small business</a:t>
            </a:r>
            <a:r>
              <a:rPr lang="en-US" sz="1700">
                <a:solidFill>
                  <a:schemeClr val="dk1"/>
                </a:solidFill>
                <a:latin typeface="Dosis"/>
                <a:ea typeface="Dosis"/>
                <a:cs typeface="Dosis"/>
                <a:sym typeface="Dosis"/>
              </a:rPr>
              <a:t> yang gagal membayar pinjaman yang telah dijamin oleh SBA.</a:t>
            </a:r>
            <a:endParaRPr sz="1700">
              <a:solidFill>
                <a:schemeClr val="dk1"/>
              </a:solidFill>
              <a:latin typeface="Dosis"/>
              <a:ea typeface="Dosis"/>
              <a:cs typeface="Dosis"/>
              <a:sym typeface="Dosis"/>
            </a:endParaRPr>
          </a:p>
          <a:p>
            <a:pPr indent="0" lvl="0" marL="0" rtl="0" algn="just">
              <a:lnSpc>
                <a:spcPct val="165000"/>
              </a:lnSpc>
              <a:spcBef>
                <a:spcPts val="0"/>
              </a:spcBef>
              <a:spcAft>
                <a:spcPts val="0"/>
              </a:spcAft>
              <a:buNone/>
            </a:pPr>
            <a:r>
              <a:t/>
            </a:r>
            <a:endParaRPr sz="1700">
              <a:solidFill>
                <a:schemeClr val="dk1"/>
              </a:solidFill>
              <a:latin typeface="Dosis"/>
              <a:ea typeface="Dosis"/>
              <a:cs typeface="Dosis"/>
              <a:sym typeface="Dosis"/>
            </a:endParaRPr>
          </a:p>
          <a:p>
            <a:pPr indent="0" lvl="0" marL="0" rtl="0" algn="just">
              <a:lnSpc>
                <a:spcPct val="165000"/>
              </a:lnSpc>
              <a:spcBef>
                <a:spcPts val="0"/>
              </a:spcBef>
              <a:spcAft>
                <a:spcPts val="0"/>
              </a:spcAft>
              <a:buNone/>
            </a:pPr>
            <a:r>
              <a:rPr lang="en-US" sz="1700">
                <a:solidFill>
                  <a:schemeClr val="dk1"/>
                </a:solidFill>
                <a:latin typeface="Dosis"/>
                <a:ea typeface="Dosis"/>
                <a:cs typeface="Dosis"/>
                <a:sym typeface="Dosis"/>
              </a:rPr>
              <a:t>Pada dataset diketahui bahwa terdapat </a:t>
            </a:r>
            <a:r>
              <a:rPr b="1" lang="en-US" sz="1700">
                <a:solidFill>
                  <a:schemeClr val="dk1"/>
                </a:solidFill>
                <a:latin typeface="Dosis"/>
                <a:ea typeface="Dosis"/>
                <a:cs typeface="Dosis"/>
                <a:sym typeface="Dosis"/>
              </a:rPr>
              <a:t>32,3% </a:t>
            </a:r>
            <a:r>
              <a:rPr b="1" i="1" lang="en-US" sz="1700">
                <a:solidFill>
                  <a:schemeClr val="dk1"/>
                </a:solidFill>
                <a:latin typeface="Dosis"/>
                <a:ea typeface="Dosis"/>
                <a:cs typeface="Dosis"/>
                <a:sym typeface="Dosis"/>
              </a:rPr>
              <a:t>small business </a:t>
            </a:r>
            <a:r>
              <a:rPr b="1" lang="en-US" sz="1700">
                <a:solidFill>
                  <a:schemeClr val="dk1"/>
                </a:solidFill>
                <a:latin typeface="Dosis"/>
                <a:ea typeface="Dosis"/>
                <a:cs typeface="Dosis"/>
                <a:sym typeface="Dosis"/>
              </a:rPr>
              <a:t>(nasabah) </a:t>
            </a:r>
            <a:r>
              <a:rPr lang="en-US" sz="1700">
                <a:solidFill>
                  <a:schemeClr val="dk1"/>
                </a:solidFill>
                <a:latin typeface="Dosis"/>
                <a:ea typeface="Dosis"/>
                <a:cs typeface="Dosis"/>
                <a:sym typeface="Dosis"/>
              </a:rPr>
              <a:t>penerima jaminan pinjaman yang dinyatakan </a:t>
            </a:r>
            <a:r>
              <a:rPr b="1" lang="en-US" sz="1700">
                <a:solidFill>
                  <a:schemeClr val="dk1"/>
                </a:solidFill>
                <a:latin typeface="Dosis"/>
                <a:ea typeface="Dosis"/>
                <a:cs typeface="Dosis"/>
                <a:sym typeface="Dosis"/>
              </a:rPr>
              <a:t>gagal membayar pinjaman</a:t>
            </a:r>
            <a:r>
              <a:rPr lang="en-US" sz="1700">
                <a:solidFill>
                  <a:schemeClr val="dk1"/>
                </a:solidFill>
                <a:latin typeface="Dosis"/>
                <a:ea typeface="Dosis"/>
                <a:cs typeface="Dosis"/>
                <a:sym typeface="Dosis"/>
              </a:rPr>
              <a:t>. Hal ini tentu</a:t>
            </a:r>
            <a:r>
              <a:rPr b="1" lang="en-US" sz="1700">
                <a:solidFill>
                  <a:schemeClr val="dk1"/>
                </a:solidFill>
                <a:latin typeface="Dosis"/>
                <a:ea typeface="Dosis"/>
                <a:cs typeface="Dosis"/>
                <a:sym typeface="Dosis"/>
              </a:rPr>
              <a:t> </a:t>
            </a:r>
            <a:r>
              <a:rPr lang="en-US" sz="1700">
                <a:solidFill>
                  <a:schemeClr val="dk1"/>
                </a:solidFill>
                <a:latin typeface="Dosis"/>
                <a:ea typeface="Dosis"/>
                <a:cs typeface="Dosis"/>
                <a:sym typeface="Dosis"/>
              </a:rPr>
              <a:t>menyebabkan kerugian finansial pada SBA </a:t>
            </a:r>
            <a:r>
              <a:rPr lang="en-US" sz="1700">
                <a:solidFill>
                  <a:schemeClr val="dk1"/>
                </a:solidFill>
                <a:latin typeface="Dosis"/>
                <a:ea typeface="Dosis"/>
                <a:cs typeface="Dosis"/>
                <a:sym typeface="Dosis"/>
              </a:rPr>
              <a:t>mencapai </a:t>
            </a:r>
            <a:r>
              <a:rPr b="1" lang="en-US" sz="1700">
                <a:solidFill>
                  <a:schemeClr val="dk1"/>
                </a:solidFill>
                <a:latin typeface="Dosis"/>
                <a:ea typeface="Dosis"/>
                <a:cs typeface="Dosis"/>
                <a:sym typeface="Dosis"/>
              </a:rPr>
              <a:t>$5.48 miliar.</a:t>
            </a:r>
            <a:r>
              <a:rPr lang="en-US" sz="1700">
                <a:solidFill>
                  <a:schemeClr val="dk1"/>
                </a:solidFill>
                <a:latin typeface="Dosis"/>
                <a:ea typeface="Dosis"/>
                <a:cs typeface="Dosis"/>
                <a:sym typeface="Dosis"/>
              </a:rPr>
              <a:t> </a:t>
            </a:r>
            <a:endParaRPr sz="1700">
              <a:solidFill>
                <a:schemeClr val="dk1"/>
              </a:solidFill>
              <a:latin typeface="Dosis"/>
              <a:ea typeface="Dosis"/>
              <a:cs typeface="Dosis"/>
              <a:sym typeface="Dosis"/>
            </a:endParaRPr>
          </a:p>
          <a:p>
            <a:pPr indent="0" lvl="0" marL="0" rtl="0" algn="just">
              <a:lnSpc>
                <a:spcPct val="165000"/>
              </a:lnSpc>
              <a:spcBef>
                <a:spcPts val="0"/>
              </a:spcBef>
              <a:spcAft>
                <a:spcPts val="0"/>
              </a:spcAft>
              <a:buNone/>
            </a:pPr>
            <a:r>
              <a:t/>
            </a:r>
            <a:endParaRPr sz="1700">
              <a:solidFill>
                <a:schemeClr val="dk1"/>
              </a:solidFill>
              <a:latin typeface="Dosis"/>
              <a:ea typeface="Dosis"/>
              <a:cs typeface="Dosis"/>
              <a:sym typeface="Dosis"/>
            </a:endParaRPr>
          </a:p>
          <a:p>
            <a:pPr indent="0" lvl="0" marL="0" rtl="0" algn="just">
              <a:lnSpc>
                <a:spcPct val="165000"/>
              </a:lnSpc>
              <a:spcBef>
                <a:spcPts val="0"/>
              </a:spcBef>
              <a:spcAft>
                <a:spcPts val="0"/>
              </a:spcAft>
              <a:buClr>
                <a:schemeClr val="dk1"/>
              </a:buClr>
              <a:buSzPts val="1100"/>
              <a:buFont typeface="Arial"/>
              <a:buNone/>
            </a:pPr>
            <a:r>
              <a:rPr lang="en-US" sz="1700">
                <a:solidFill>
                  <a:schemeClr val="dk1"/>
                </a:solidFill>
                <a:latin typeface="Dosis"/>
                <a:ea typeface="Dosis"/>
                <a:cs typeface="Dosis"/>
                <a:sym typeface="Dosis"/>
              </a:rPr>
              <a:t>Oleh karena itu,</a:t>
            </a:r>
            <a:r>
              <a:rPr lang="en-US" sz="1700">
                <a:solidFill>
                  <a:schemeClr val="dk1"/>
                </a:solidFill>
                <a:latin typeface="Dosis"/>
                <a:ea typeface="Dosis"/>
                <a:cs typeface="Dosis"/>
                <a:sym typeface="Dosis"/>
              </a:rPr>
              <a:t> s</a:t>
            </a:r>
            <a:r>
              <a:rPr lang="en-US" sz="1700">
                <a:solidFill>
                  <a:schemeClr val="dk1"/>
                </a:solidFill>
                <a:latin typeface="Dosis"/>
                <a:ea typeface="Dosis"/>
                <a:cs typeface="Dosis"/>
                <a:sym typeface="Dosis"/>
              </a:rPr>
              <a:t>ebagai </a:t>
            </a:r>
            <a:r>
              <a:rPr b="1" lang="en-US" sz="1700">
                <a:solidFill>
                  <a:schemeClr val="dk1"/>
                </a:solidFill>
                <a:latin typeface="Dosis"/>
                <a:ea typeface="Dosis"/>
                <a:cs typeface="Dosis"/>
                <a:sym typeface="Dosis"/>
              </a:rPr>
              <a:t>Data Scientist di SBA</a:t>
            </a:r>
            <a:r>
              <a:rPr lang="en-US" sz="1700">
                <a:solidFill>
                  <a:schemeClr val="dk1"/>
                </a:solidFill>
                <a:latin typeface="Dosis"/>
                <a:ea typeface="Dosis"/>
                <a:cs typeface="Dosis"/>
                <a:sym typeface="Dosis"/>
              </a:rPr>
              <a:t> akan mengatasi permasalahan dengan </a:t>
            </a:r>
            <a:r>
              <a:rPr b="1" lang="en-US" sz="1700">
                <a:solidFill>
                  <a:schemeClr val="dk1"/>
                </a:solidFill>
                <a:latin typeface="Dosis"/>
                <a:ea typeface="Dosis"/>
                <a:cs typeface="Dosis"/>
                <a:sym typeface="Dosis"/>
              </a:rPr>
              <a:t>membuat model untuk memprediksi</a:t>
            </a:r>
            <a:r>
              <a:rPr b="1" lang="en-US" sz="1700">
                <a:solidFill>
                  <a:schemeClr val="dk1"/>
                </a:solidFill>
                <a:latin typeface="Dosis"/>
                <a:ea typeface="Dosis"/>
                <a:cs typeface="Dosis"/>
                <a:sym typeface="Dosis"/>
              </a:rPr>
              <a:t> </a:t>
            </a:r>
            <a:r>
              <a:rPr b="1" lang="en-US" sz="1700">
                <a:solidFill>
                  <a:schemeClr val="dk1"/>
                </a:solidFill>
                <a:latin typeface="Dosis"/>
                <a:ea typeface="Dosis"/>
                <a:cs typeface="Dosis"/>
                <a:sym typeface="Dosis"/>
              </a:rPr>
              <a:t>calon nasabah </a:t>
            </a:r>
            <a:r>
              <a:rPr lang="en-US" sz="1700">
                <a:solidFill>
                  <a:schemeClr val="dk1"/>
                </a:solidFill>
                <a:latin typeface="Dosis"/>
                <a:ea typeface="Dosis"/>
                <a:cs typeface="Dosis"/>
                <a:sym typeface="Dosis"/>
              </a:rPr>
              <a:t>akan membayar lunas atau gagal membayar pinjaman</a:t>
            </a:r>
            <a:r>
              <a:rPr b="1" lang="en-US" sz="1700">
                <a:solidFill>
                  <a:schemeClr val="dk1"/>
                </a:solidFill>
                <a:latin typeface="Dosis"/>
                <a:ea typeface="Dosis"/>
                <a:cs typeface="Dosis"/>
                <a:sym typeface="Dosis"/>
              </a:rPr>
              <a:t>.</a:t>
            </a:r>
            <a:endParaRPr b="1" sz="1700">
              <a:solidFill>
                <a:schemeClr val="dk1"/>
              </a:solidFill>
              <a:latin typeface="Dosis"/>
              <a:ea typeface="Dosis"/>
              <a:cs typeface="Dosis"/>
              <a:sym typeface="Dosis"/>
            </a:endParaRPr>
          </a:p>
          <a:p>
            <a:pPr indent="0" lvl="0" marL="0" marR="0" rtl="0" algn="just">
              <a:lnSpc>
                <a:spcPct val="165000"/>
              </a:lnSpc>
              <a:spcBef>
                <a:spcPts val="0"/>
              </a:spcBef>
              <a:spcAft>
                <a:spcPts val="0"/>
              </a:spcAft>
              <a:buNone/>
            </a:pPr>
            <a:r>
              <a:t/>
            </a:r>
            <a:endParaRPr sz="170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62642990e8_0_247"/>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2</a:t>
            </a:r>
            <a:endParaRPr b="1" i="0" sz="1600" u="none" cap="none" strike="noStrike">
              <a:solidFill>
                <a:srgbClr val="000000"/>
              </a:solidFill>
              <a:latin typeface="Dosis"/>
              <a:ea typeface="Dosis"/>
              <a:cs typeface="Dosis"/>
              <a:sym typeface="Dosis"/>
            </a:endParaRPr>
          </a:p>
        </p:txBody>
      </p:sp>
      <p:sp>
        <p:nvSpPr>
          <p:cNvPr id="243" name="Google Shape;243;g262642990e8_0_247"/>
          <p:cNvSpPr txBox="1"/>
          <p:nvPr/>
        </p:nvSpPr>
        <p:spPr>
          <a:xfrm>
            <a:off x="812575" y="1818750"/>
            <a:ext cx="10278900" cy="10773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lang="en-US" sz="1500">
                <a:latin typeface="Dosis"/>
                <a:ea typeface="Dosis"/>
                <a:cs typeface="Dosis"/>
                <a:sym typeface="Dosis"/>
              </a:rPr>
              <a:t>Feature Selection</a:t>
            </a:r>
            <a:endParaRPr b="1" i="0" sz="1500" u="none" cap="none" strike="noStrike">
              <a:solidFill>
                <a:srgbClr val="000000"/>
              </a:solidFill>
              <a:latin typeface="Dosis"/>
              <a:ea typeface="Dosis"/>
              <a:cs typeface="Dosis"/>
              <a:sym typeface="Dosis"/>
            </a:endParaRPr>
          </a:p>
          <a:p>
            <a:pPr indent="-323850" lvl="0" marL="457200" marR="0" rtl="0" algn="just">
              <a:lnSpc>
                <a:spcPct val="100000"/>
              </a:lnSpc>
              <a:spcBef>
                <a:spcPts val="0"/>
              </a:spcBef>
              <a:spcAft>
                <a:spcPts val="0"/>
              </a:spcAft>
              <a:buClr>
                <a:schemeClr val="dk1"/>
              </a:buClr>
              <a:buSzPts val="1500"/>
              <a:buFont typeface="Dosis"/>
              <a:buChar char="●"/>
            </a:pPr>
            <a:r>
              <a:rPr b="1" lang="en-US" sz="1500">
                <a:solidFill>
                  <a:schemeClr val="dk1"/>
                </a:solidFill>
                <a:latin typeface="Dosis"/>
                <a:ea typeface="Dosis"/>
                <a:cs typeface="Dosis"/>
                <a:sym typeface="Dosis"/>
              </a:rPr>
              <a:t>Berdasarkan EDA, </a:t>
            </a:r>
            <a:r>
              <a:rPr b="1" lang="en-US">
                <a:solidFill>
                  <a:schemeClr val="dk1"/>
                </a:solidFill>
                <a:latin typeface="Dosis"/>
                <a:ea typeface="Dosis"/>
                <a:cs typeface="Dosis"/>
                <a:sym typeface="Dosis"/>
              </a:rPr>
              <a:t>Fitur</a:t>
            </a:r>
            <a:r>
              <a:rPr lang="en-US">
                <a:solidFill>
                  <a:schemeClr val="dk1"/>
                </a:solidFill>
                <a:latin typeface="Dosis"/>
                <a:ea typeface="Dosis"/>
                <a:cs typeface="Dosis"/>
                <a:sym typeface="Dosis"/>
              </a:rPr>
              <a:t> </a:t>
            </a:r>
            <a:r>
              <a:rPr b="1" lang="en-US">
                <a:solidFill>
                  <a:schemeClr val="dk1"/>
                </a:solidFill>
                <a:latin typeface="Dosis"/>
                <a:ea typeface="Dosis"/>
                <a:cs typeface="Dosis"/>
                <a:sym typeface="Dosis"/>
              </a:rPr>
              <a:t>GrAppv</a:t>
            </a:r>
            <a:r>
              <a:rPr lang="en-US">
                <a:solidFill>
                  <a:schemeClr val="dk1"/>
                </a:solidFill>
                <a:latin typeface="Dosis"/>
                <a:ea typeface="Dosis"/>
                <a:cs typeface="Dosis"/>
                <a:sym typeface="Dosis"/>
              </a:rPr>
              <a:t> </a:t>
            </a:r>
            <a:r>
              <a:rPr b="1" lang="en-US">
                <a:solidFill>
                  <a:schemeClr val="dk1"/>
                </a:solidFill>
                <a:latin typeface="Dosis"/>
                <a:ea typeface="Dosis"/>
                <a:cs typeface="Dosis"/>
                <a:sym typeface="Dosis"/>
              </a:rPr>
              <a:t>memiliki korelasi yang tinggi dengan DisbursementGross dan SBA_Appv (terindikasi </a:t>
            </a:r>
            <a:r>
              <a:rPr b="1" i="1" lang="en-US">
                <a:solidFill>
                  <a:schemeClr val="dk1"/>
                </a:solidFill>
                <a:latin typeface="Dosis"/>
                <a:ea typeface="Dosis"/>
                <a:cs typeface="Dosis"/>
                <a:sym typeface="Dosis"/>
              </a:rPr>
              <a:t>redundant</a:t>
            </a:r>
            <a:r>
              <a:rPr b="1" lang="en-US">
                <a:solidFill>
                  <a:schemeClr val="dk1"/>
                </a:solidFill>
                <a:latin typeface="Dosis"/>
                <a:ea typeface="Dosis"/>
                <a:cs typeface="Dosis"/>
                <a:sym typeface="Dosis"/>
              </a:rPr>
              <a:t>) sehingga kami hanya memilih fitur GrAppv</a:t>
            </a:r>
            <a:r>
              <a:rPr lang="en-US">
                <a:solidFill>
                  <a:schemeClr val="dk1"/>
                </a:solidFill>
                <a:latin typeface="Dosis"/>
                <a:ea typeface="Dosis"/>
                <a:cs typeface="Dosis"/>
                <a:sym typeface="Dosis"/>
              </a:rPr>
              <a:t>. Fitur tersebut telah kami lakukan </a:t>
            </a:r>
            <a:r>
              <a:rPr i="1" lang="en-US">
                <a:solidFill>
                  <a:schemeClr val="dk1"/>
                </a:solidFill>
                <a:latin typeface="Dosis"/>
                <a:ea typeface="Dosis"/>
                <a:cs typeface="Dosis"/>
                <a:sym typeface="Dosis"/>
              </a:rPr>
              <a:t>log transformation</a:t>
            </a:r>
            <a:r>
              <a:rPr lang="en-US">
                <a:solidFill>
                  <a:schemeClr val="dk1"/>
                </a:solidFill>
                <a:latin typeface="Dosis"/>
                <a:ea typeface="Dosis"/>
                <a:cs typeface="Dosis"/>
                <a:sym typeface="Dosis"/>
              </a:rPr>
              <a:t> dan standardisasi. Kemudian, kami </a:t>
            </a:r>
            <a:r>
              <a:rPr b="1" lang="en-US">
                <a:solidFill>
                  <a:schemeClr val="dk1"/>
                </a:solidFill>
                <a:latin typeface="Dosis"/>
                <a:ea typeface="Dosis"/>
                <a:cs typeface="Dosis"/>
                <a:sym typeface="Dosis"/>
              </a:rPr>
              <a:t>mengecek hubungan Feature log_GrAppv_std terhadap MIS_Status_int </a:t>
            </a:r>
            <a:r>
              <a:rPr i="1" lang="en-US">
                <a:solidFill>
                  <a:schemeClr val="dk1"/>
                </a:solidFill>
                <a:latin typeface="Dosis"/>
                <a:ea typeface="Dosis"/>
                <a:cs typeface="Dosis"/>
                <a:sym typeface="Dosis"/>
              </a:rPr>
              <a:t> (numerik vs categorical)</a:t>
            </a:r>
            <a:r>
              <a:rPr lang="en-US">
                <a:solidFill>
                  <a:schemeClr val="dk1"/>
                </a:solidFill>
                <a:latin typeface="Dosis"/>
                <a:ea typeface="Dosis"/>
                <a:cs typeface="Dosis"/>
                <a:sym typeface="Dosis"/>
              </a:rPr>
              <a:t> dengan menggunakan </a:t>
            </a:r>
            <a:r>
              <a:rPr b="1" lang="en-US">
                <a:solidFill>
                  <a:schemeClr val="dk1"/>
                </a:solidFill>
                <a:latin typeface="Dosis"/>
                <a:ea typeface="Dosis"/>
                <a:cs typeface="Dosis"/>
                <a:sym typeface="Dosis"/>
              </a:rPr>
              <a:t>t-test.</a:t>
            </a:r>
            <a:endParaRPr b="1">
              <a:solidFill>
                <a:schemeClr val="dk1"/>
              </a:solidFill>
              <a:latin typeface="Dosis"/>
              <a:ea typeface="Dosis"/>
              <a:cs typeface="Dosis"/>
              <a:sym typeface="Dosis"/>
            </a:endParaRPr>
          </a:p>
        </p:txBody>
      </p:sp>
      <p:sp>
        <p:nvSpPr>
          <p:cNvPr id="244" name="Google Shape;244;g262642990e8_0_247"/>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Preprocessing - Feature Engineering</a:t>
            </a:r>
            <a:endParaRPr/>
          </a:p>
        </p:txBody>
      </p:sp>
      <p:pic>
        <p:nvPicPr>
          <p:cNvPr id="245" name="Google Shape;245;g262642990e8_0_247"/>
          <p:cNvPicPr preferRelativeResize="0"/>
          <p:nvPr/>
        </p:nvPicPr>
        <p:blipFill rotWithShape="1">
          <a:blip r:embed="rId3">
            <a:alphaModFix/>
          </a:blip>
          <a:srcRect b="24607" l="18614" r="49147" t="31220"/>
          <a:stretch/>
        </p:blipFill>
        <p:spPr>
          <a:xfrm>
            <a:off x="812575" y="3009350"/>
            <a:ext cx="4702200" cy="3624251"/>
          </a:xfrm>
          <a:prstGeom prst="rect">
            <a:avLst/>
          </a:prstGeom>
          <a:noFill/>
          <a:ln>
            <a:noFill/>
          </a:ln>
        </p:spPr>
      </p:pic>
      <p:sp>
        <p:nvSpPr>
          <p:cNvPr id="246" name="Google Shape;246;g262642990e8_0_247"/>
          <p:cNvSpPr txBox="1"/>
          <p:nvPr/>
        </p:nvSpPr>
        <p:spPr>
          <a:xfrm>
            <a:off x="5825575" y="3035275"/>
            <a:ext cx="5265900" cy="15546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US" sz="1500">
                <a:latin typeface="Dosis"/>
                <a:ea typeface="Dosis"/>
                <a:cs typeface="Dosis"/>
                <a:sym typeface="Dosis"/>
              </a:rPr>
              <a:t>Diperoleh bahwa </a:t>
            </a:r>
            <a:r>
              <a:rPr b="1" lang="en-US" sz="1500">
                <a:latin typeface="Dosis"/>
                <a:ea typeface="Dosis"/>
                <a:cs typeface="Dosis"/>
                <a:sym typeface="Dosis"/>
              </a:rPr>
              <a:t>p-value &lt; 0,05</a:t>
            </a:r>
            <a:r>
              <a:rPr lang="en-US" sz="1500">
                <a:latin typeface="Dosis"/>
                <a:ea typeface="Dosis"/>
                <a:cs typeface="Dosis"/>
                <a:sym typeface="Dosis"/>
              </a:rPr>
              <a:t> sehingga bisa dikatakan bahwa terdapat perbedaan signifikan antara kedua kelompok yang diujikan yang </a:t>
            </a:r>
            <a:r>
              <a:rPr b="1" lang="en-US" sz="1500">
                <a:latin typeface="Dosis"/>
                <a:ea typeface="Dosis"/>
                <a:cs typeface="Dosis"/>
                <a:sym typeface="Dosis"/>
              </a:rPr>
              <a:t>berarti Fitur log_GrAppv_std memiliki pengaruh statistik signifikan terhadap variabel target. </a:t>
            </a:r>
            <a:r>
              <a:rPr lang="en-US" sz="1500">
                <a:latin typeface="Dosis"/>
                <a:ea typeface="Dosis"/>
                <a:cs typeface="Dosis"/>
                <a:sym typeface="Dosis"/>
              </a:rPr>
              <a:t>Oleh karena itu, kami memilih Fitur </a:t>
            </a:r>
            <a:r>
              <a:rPr lang="en-US">
                <a:solidFill>
                  <a:schemeClr val="dk1"/>
                </a:solidFill>
                <a:latin typeface="Dosis"/>
                <a:ea typeface="Dosis"/>
                <a:cs typeface="Dosis"/>
                <a:sym typeface="Dosis"/>
              </a:rPr>
              <a:t>log_GrAppv_std sebagai salah satu input pada model </a:t>
            </a:r>
            <a:r>
              <a:rPr i="1" lang="en-US">
                <a:solidFill>
                  <a:schemeClr val="dk1"/>
                </a:solidFill>
                <a:latin typeface="Dosis"/>
                <a:ea typeface="Dosis"/>
                <a:cs typeface="Dosis"/>
                <a:sym typeface="Dosis"/>
              </a:rPr>
              <a:t>machine learning</a:t>
            </a:r>
            <a:r>
              <a:rPr lang="en-US">
                <a:solidFill>
                  <a:schemeClr val="dk1"/>
                </a:solidFill>
                <a:latin typeface="Dosis"/>
                <a:ea typeface="Dosis"/>
                <a:cs typeface="Dosis"/>
                <a:sym typeface="Dosis"/>
              </a:rPr>
              <a:t> kami.</a:t>
            </a:r>
            <a:endParaRPr>
              <a:solidFill>
                <a:schemeClr val="dk1"/>
              </a:solidFill>
              <a:latin typeface="Dosis"/>
              <a:ea typeface="Dosis"/>
              <a:cs typeface="Dosis"/>
              <a:sym typeface="Dosis"/>
            </a:endParaRPr>
          </a:p>
        </p:txBody>
      </p:sp>
      <p:sp>
        <p:nvSpPr>
          <p:cNvPr id="247" name="Google Shape;247;g262642990e8_0_247"/>
          <p:cNvSpPr txBox="1"/>
          <p:nvPr/>
        </p:nvSpPr>
        <p:spPr>
          <a:xfrm>
            <a:off x="5825563" y="4729100"/>
            <a:ext cx="5265900" cy="20319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US" sz="1500">
                <a:latin typeface="Dosis"/>
                <a:ea typeface="Dosis"/>
                <a:cs typeface="Dosis"/>
                <a:sym typeface="Dosis"/>
              </a:rPr>
              <a:t>Untuk </a:t>
            </a:r>
            <a:r>
              <a:rPr b="1" lang="en-US" sz="1500">
                <a:latin typeface="Dosis"/>
                <a:ea typeface="Dosis"/>
                <a:cs typeface="Dosis"/>
                <a:sym typeface="Dosis"/>
              </a:rPr>
              <a:t>kolom numerik</a:t>
            </a:r>
            <a:r>
              <a:rPr lang="en-US" sz="1500">
                <a:latin typeface="Dosis"/>
                <a:ea typeface="Dosis"/>
                <a:cs typeface="Dosis"/>
                <a:sym typeface="Dosis"/>
              </a:rPr>
              <a:t> lainnya </a:t>
            </a:r>
            <a:r>
              <a:rPr b="1" lang="en-US" sz="1500">
                <a:latin typeface="Dosis"/>
                <a:ea typeface="Dosis"/>
                <a:cs typeface="Dosis"/>
                <a:sym typeface="Dosis"/>
              </a:rPr>
              <a:t>(Term, RetainedJob, CreateJob, dan NoEmp) tidak dipilih karena telah diekstrak menjadi </a:t>
            </a:r>
            <a:r>
              <a:rPr b="1" i="1" lang="en-US" sz="1500">
                <a:latin typeface="Dosis"/>
                <a:ea typeface="Dosis"/>
                <a:cs typeface="Dosis"/>
                <a:sym typeface="Dosis"/>
              </a:rPr>
              <a:t>derivative feature</a:t>
            </a:r>
            <a:r>
              <a:rPr b="1" lang="en-US" sz="1500">
                <a:latin typeface="Dosis"/>
                <a:ea typeface="Dosis"/>
                <a:cs typeface="Dosis"/>
                <a:sym typeface="Dosis"/>
              </a:rPr>
              <a:t> pada tahapan Feature Extraction. </a:t>
            </a:r>
            <a:endParaRPr b="1" sz="1500">
              <a:latin typeface="Dosis"/>
              <a:ea typeface="Dosis"/>
              <a:cs typeface="Dosis"/>
              <a:sym typeface="Dosis"/>
            </a:endParaRPr>
          </a:p>
          <a:p>
            <a:pPr indent="0" lvl="0" marL="0" marR="0" rtl="0" algn="just">
              <a:lnSpc>
                <a:spcPct val="100000"/>
              </a:lnSpc>
              <a:spcBef>
                <a:spcPts val="0"/>
              </a:spcBef>
              <a:spcAft>
                <a:spcPts val="0"/>
              </a:spcAft>
              <a:buNone/>
            </a:pPr>
            <a:r>
              <a:t/>
            </a:r>
            <a:endParaRPr sz="1500">
              <a:latin typeface="Dosis"/>
              <a:ea typeface="Dosis"/>
              <a:cs typeface="Dosis"/>
              <a:sym typeface="Dosis"/>
            </a:endParaRPr>
          </a:p>
          <a:p>
            <a:pPr indent="0" lvl="0" marL="0" marR="0" rtl="0" algn="just">
              <a:lnSpc>
                <a:spcPct val="100000"/>
              </a:lnSpc>
              <a:spcBef>
                <a:spcPts val="0"/>
              </a:spcBef>
              <a:spcAft>
                <a:spcPts val="0"/>
              </a:spcAft>
              <a:buNone/>
            </a:pPr>
            <a:r>
              <a:rPr lang="en-US" sz="1500">
                <a:latin typeface="Dosis"/>
                <a:ea typeface="Dosis"/>
                <a:cs typeface="Dosis"/>
                <a:sym typeface="Dosis"/>
              </a:rPr>
              <a:t>Sementara untuk </a:t>
            </a:r>
            <a:r>
              <a:rPr b="1" lang="en-US" sz="1500">
                <a:latin typeface="Dosis"/>
                <a:ea typeface="Dosis"/>
                <a:cs typeface="Dosis"/>
                <a:sym typeface="Dosis"/>
              </a:rPr>
              <a:t>fitur ChgOffPrinGr juga tidak dipilih karena</a:t>
            </a:r>
            <a:r>
              <a:rPr lang="en-US" sz="1500">
                <a:latin typeface="Dosis"/>
                <a:ea typeface="Dosis"/>
                <a:cs typeface="Dosis"/>
                <a:sym typeface="Dosis"/>
              </a:rPr>
              <a:t> berisi 0 jika pinjaman dinyatakan lunas dan bernilai bukan 0 ketika pinjaman dinyatakan gagal bayar. Hal ini berarti</a:t>
            </a:r>
            <a:r>
              <a:rPr b="1" lang="en-US" sz="1500">
                <a:latin typeface="Dosis"/>
                <a:ea typeface="Dosis"/>
                <a:cs typeface="Dosis"/>
                <a:sym typeface="Dosis"/>
              </a:rPr>
              <a:t> </a:t>
            </a:r>
            <a:r>
              <a:rPr lang="en-US" sz="1500">
                <a:latin typeface="Dosis"/>
                <a:ea typeface="Dosis"/>
                <a:cs typeface="Dosis"/>
                <a:sym typeface="Dosis"/>
              </a:rPr>
              <a:t>fitur tersebut </a:t>
            </a:r>
            <a:r>
              <a:rPr b="1" lang="en-US" sz="1500">
                <a:latin typeface="Dosis"/>
                <a:ea typeface="Dosis"/>
                <a:cs typeface="Dosis"/>
                <a:sym typeface="Dosis"/>
              </a:rPr>
              <a:t>merepresentasikan kolom target yaitu MIS Status</a:t>
            </a:r>
            <a:endParaRPr b="1" sz="1500">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62642990e8_0_272"/>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2</a:t>
            </a:r>
            <a:endParaRPr b="1" i="0" sz="1600" u="none" cap="none" strike="noStrike">
              <a:solidFill>
                <a:srgbClr val="000000"/>
              </a:solidFill>
              <a:latin typeface="Dosis"/>
              <a:ea typeface="Dosis"/>
              <a:cs typeface="Dosis"/>
              <a:sym typeface="Dosis"/>
            </a:endParaRPr>
          </a:p>
        </p:txBody>
      </p:sp>
      <p:sp>
        <p:nvSpPr>
          <p:cNvPr id="253" name="Google Shape;253;g262642990e8_0_272"/>
          <p:cNvSpPr txBox="1"/>
          <p:nvPr/>
        </p:nvSpPr>
        <p:spPr>
          <a:xfrm>
            <a:off x="812575" y="1818750"/>
            <a:ext cx="10278900" cy="8772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lang="en-US" sz="1500">
                <a:latin typeface="Dosis"/>
                <a:ea typeface="Dosis"/>
                <a:cs typeface="Dosis"/>
                <a:sym typeface="Dosis"/>
              </a:rPr>
              <a:t>Feature Selection</a:t>
            </a:r>
            <a:endParaRPr b="1" i="0" sz="1500" u="none" cap="none" strike="noStrike">
              <a:solidFill>
                <a:srgbClr val="000000"/>
              </a:solidFill>
              <a:latin typeface="Dosis"/>
              <a:ea typeface="Dosis"/>
              <a:cs typeface="Dosis"/>
              <a:sym typeface="Dosis"/>
            </a:endParaRPr>
          </a:p>
          <a:p>
            <a:pPr indent="-323850" lvl="0" marL="457200" marR="0" rtl="0" algn="just">
              <a:lnSpc>
                <a:spcPct val="100000"/>
              </a:lnSpc>
              <a:spcBef>
                <a:spcPts val="0"/>
              </a:spcBef>
              <a:spcAft>
                <a:spcPts val="0"/>
              </a:spcAft>
              <a:buClr>
                <a:schemeClr val="dk1"/>
              </a:buClr>
              <a:buSzPts val="1500"/>
              <a:buFont typeface="Dosis"/>
              <a:buChar char="●"/>
            </a:pPr>
            <a:r>
              <a:rPr b="1" lang="en-US" sz="1500">
                <a:solidFill>
                  <a:schemeClr val="dk1"/>
                </a:solidFill>
                <a:latin typeface="Dosis"/>
                <a:ea typeface="Dosis"/>
                <a:cs typeface="Dosis"/>
                <a:sym typeface="Dosis"/>
              </a:rPr>
              <a:t>Pemilihan Feature Categorical</a:t>
            </a:r>
            <a:r>
              <a:rPr lang="en-US" sz="1500">
                <a:solidFill>
                  <a:schemeClr val="dk1"/>
                </a:solidFill>
                <a:latin typeface="Dosis"/>
                <a:ea typeface="Dosis"/>
                <a:cs typeface="Dosis"/>
                <a:sym typeface="Dosis"/>
              </a:rPr>
              <a:t> yang akan digunakan sebagai input model </a:t>
            </a:r>
            <a:r>
              <a:rPr i="1" lang="en-US" sz="1500">
                <a:solidFill>
                  <a:schemeClr val="dk1"/>
                </a:solidFill>
                <a:latin typeface="Dosis"/>
                <a:ea typeface="Dosis"/>
                <a:cs typeface="Dosis"/>
                <a:sym typeface="Dosis"/>
              </a:rPr>
              <a:t>machine learning</a:t>
            </a:r>
            <a:r>
              <a:rPr lang="en-US" sz="1500">
                <a:solidFill>
                  <a:schemeClr val="dk1"/>
                </a:solidFill>
                <a:latin typeface="Dosis"/>
                <a:ea typeface="Dosis"/>
                <a:cs typeface="Dosis"/>
                <a:sym typeface="Dosis"/>
              </a:rPr>
              <a:t> kami lakukan </a:t>
            </a:r>
            <a:r>
              <a:rPr b="1" lang="en-US" sz="1500">
                <a:solidFill>
                  <a:schemeClr val="dk1"/>
                </a:solidFill>
                <a:latin typeface="Dosis"/>
                <a:ea typeface="Dosis"/>
                <a:cs typeface="Dosis"/>
                <a:sym typeface="Dosis"/>
              </a:rPr>
              <a:t>berdasarkan Chi Square Test </a:t>
            </a:r>
            <a:r>
              <a:rPr lang="en-US" sz="1500">
                <a:solidFill>
                  <a:schemeClr val="dk1"/>
                </a:solidFill>
                <a:latin typeface="Dosis"/>
                <a:ea typeface="Dosis"/>
                <a:cs typeface="Dosis"/>
                <a:sym typeface="Dosis"/>
              </a:rPr>
              <a:t>untuk melihat hubungan antara Feature Categorical terhadap MIS_Status_int (categorical vs categorical).</a:t>
            </a:r>
            <a:endParaRPr>
              <a:solidFill>
                <a:schemeClr val="dk1"/>
              </a:solidFill>
              <a:latin typeface="Dosis"/>
              <a:ea typeface="Dosis"/>
              <a:cs typeface="Dosis"/>
              <a:sym typeface="Dosis"/>
            </a:endParaRPr>
          </a:p>
        </p:txBody>
      </p:sp>
      <p:sp>
        <p:nvSpPr>
          <p:cNvPr id="254" name="Google Shape;254;g262642990e8_0_272"/>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Preprocessing - Feature Engineering</a:t>
            </a:r>
            <a:endParaRPr/>
          </a:p>
        </p:txBody>
      </p:sp>
      <p:pic>
        <p:nvPicPr>
          <p:cNvPr id="255" name="Google Shape;255;g262642990e8_0_272"/>
          <p:cNvPicPr preferRelativeResize="0"/>
          <p:nvPr/>
        </p:nvPicPr>
        <p:blipFill rotWithShape="1">
          <a:blip r:embed="rId3">
            <a:alphaModFix/>
          </a:blip>
          <a:srcRect b="13453" l="20005" r="47738" t="25309"/>
          <a:stretch/>
        </p:blipFill>
        <p:spPr>
          <a:xfrm>
            <a:off x="812575" y="2896375"/>
            <a:ext cx="3644290" cy="3892074"/>
          </a:xfrm>
          <a:prstGeom prst="rect">
            <a:avLst/>
          </a:prstGeom>
          <a:noFill/>
          <a:ln>
            <a:noFill/>
          </a:ln>
        </p:spPr>
      </p:pic>
      <p:sp>
        <p:nvSpPr>
          <p:cNvPr id="256" name="Google Shape;256;g262642990e8_0_272"/>
          <p:cNvSpPr txBox="1"/>
          <p:nvPr/>
        </p:nvSpPr>
        <p:spPr>
          <a:xfrm>
            <a:off x="4764975" y="2896375"/>
            <a:ext cx="5265900" cy="15699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US" sz="1500">
                <a:latin typeface="Dosis"/>
                <a:ea typeface="Dosis"/>
                <a:cs typeface="Dosis"/>
                <a:sym typeface="Dosis"/>
              </a:rPr>
              <a:t>Diperoleh bahwa </a:t>
            </a:r>
            <a:r>
              <a:rPr b="1" lang="en-US" sz="1500">
                <a:latin typeface="Dosis"/>
                <a:ea typeface="Dosis"/>
                <a:cs typeface="Dosis"/>
                <a:sym typeface="Dosis"/>
              </a:rPr>
              <a:t>p-value &lt; 0,05</a:t>
            </a:r>
            <a:r>
              <a:rPr lang="en-US" sz="1500">
                <a:latin typeface="Dosis"/>
                <a:ea typeface="Dosis"/>
                <a:cs typeface="Dosis"/>
                <a:sym typeface="Dosis"/>
              </a:rPr>
              <a:t> sehingga bisa dikatakan bahwa </a:t>
            </a:r>
            <a:r>
              <a:rPr lang="en-US" sz="1500">
                <a:latin typeface="Dosis"/>
                <a:ea typeface="Dosis"/>
                <a:cs typeface="Dosis"/>
                <a:sym typeface="Dosis"/>
              </a:rPr>
              <a:t>terdapat </a:t>
            </a:r>
            <a:r>
              <a:rPr lang="en-US" sz="1500">
                <a:latin typeface="Dosis"/>
                <a:ea typeface="Dosis"/>
                <a:cs typeface="Dosis"/>
                <a:sym typeface="Dosis"/>
              </a:rPr>
              <a:t>perbedaan signifikan antara semua kolom </a:t>
            </a:r>
            <a:r>
              <a:rPr i="1" lang="en-US" sz="1500">
                <a:latin typeface="Dosis"/>
                <a:ea typeface="Dosis"/>
                <a:cs typeface="Dosis"/>
                <a:sym typeface="Dosis"/>
              </a:rPr>
              <a:t>categorical</a:t>
            </a:r>
            <a:r>
              <a:rPr lang="en-US" sz="1500">
                <a:latin typeface="Dosis"/>
                <a:ea typeface="Dosis"/>
                <a:cs typeface="Dosis"/>
                <a:sym typeface="Dosis"/>
              </a:rPr>
              <a:t> terhadap kolom MIS_Status_int yang</a:t>
            </a:r>
            <a:r>
              <a:rPr lang="en-US" sz="1500">
                <a:latin typeface="Dosis"/>
                <a:ea typeface="Dosis"/>
                <a:cs typeface="Dosis"/>
                <a:sym typeface="Dosis"/>
              </a:rPr>
              <a:t> </a:t>
            </a:r>
            <a:r>
              <a:rPr b="1" lang="en-US" sz="1500">
                <a:latin typeface="Dosis"/>
                <a:ea typeface="Dosis"/>
                <a:cs typeface="Dosis"/>
                <a:sym typeface="Dosis"/>
              </a:rPr>
              <a:t>berarti semua Feature Categorical yang ada memiliki pengaruh statistik signifikan terhadap variabel target. </a:t>
            </a:r>
            <a:r>
              <a:rPr lang="en-US" sz="1500">
                <a:latin typeface="Dosis"/>
                <a:ea typeface="Dosis"/>
                <a:cs typeface="Dosis"/>
                <a:sym typeface="Dosis"/>
              </a:rPr>
              <a:t>Oleh karena itu, kami juga memilih semua Feature Categorical untuk </a:t>
            </a:r>
            <a:r>
              <a:rPr lang="en-US">
                <a:solidFill>
                  <a:schemeClr val="dk1"/>
                </a:solidFill>
                <a:latin typeface="Dosis"/>
                <a:ea typeface="Dosis"/>
                <a:cs typeface="Dosis"/>
                <a:sym typeface="Dosis"/>
              </a:rPr>
              <a:t>pada model </a:t>
            </a:r>
            <a:r>
              <a:rPr i="1" lang="en-US">
                <a:solidFill>
                  <a:schemeClr val="dk1"/>
                </a:solidFill>
                <a:latin typeface="Dosis"/>
                <a:ea typeface="Dosis"/>
                <a:cs typeface="Dosis"/>
                <a:sym typeface="Dosis"/>
              </a:rPr>
              <a:t>machine learning</a:t>
            </a:r>
            <a:r>
              <a:rPr lang="en-US">
                <a:solidFill>
                  <a:schemeClr val="dk1"/>
                </a:solidFill>
                <a:latin typeface="Dosis"/>
                <a:ea typeface="Dosis"/>
                <a:cs typeface="Dosis"/>
                <a:sym typeface="Dosis"/>
              </a:rPr>
              <a:t> kami.</a:t>
            </a:r>
            <a:endParaRPr sz="1500">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62642990e8_0_284"/>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2</a:t>
            </a:r>
            <a:endParaRPr b="1" i="0" sz="1600" u="none" cap="none" strike="noStrike">
              <a:solidFill>
                <a:srgbClr val="000000"/>
              </a:solidFill>
              <a:latin typeface="Dosis"/>
              <a:ea typeface="Dosis"/>
              <a:cs typeface="Dosis"/>
              <a:sym typeface="Dosis"/>
            </a:endParaRPr>
          </a:p>
        </p:txBody>
      </p:sp>
      <p:sp>
        <p:nvSpPr>
          <p:cNvPr id="262" name="Google Shape;262;g262642990e8_0_284"/>
          <p:cNvSpPr txBox="1"/>
          <p:nvPr/>
        </p:nvSpPr>
        <p:spPr>
          <a:xfrm>
            <a:off x="812575" y="1818750"/>
            <a:ext cx="10278900" cy="6465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lang="en-US" sz="1500">
                <a:latin typeface="Dosis"/>
                <a:ea typeface="Dosis"/>
                <a:cs typeface="Dosis"/>
                <a:sym typeface="Dosis"/>
              </a:rPr>
              <a:t>Feature Selection</a:t>
            </a:r>
            <a:endParaRPr b="1" i="0" sz="15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None/>
            </a:pPr>
            <a:r>
              <a:rPr lang="en-US" sz="1500">
                <a:solidFill>
                  <a:schemeClr val="dk1"/>
                </a:solidFill>
                <a:latin typeface="Dosis"/>
                <a:ea typeface="Dosis"/>
                <a:cs typeface="Dosis"/>
                <a:sym typeface="Dosis"/>
              </a:rPr>
              <a:t>Jadi, terdapat 11 fitur (termasuk MIS Status sebagai fitur target) yang menjadi input model </a:t>
            </a:r>
            <a:r>
              <a:rPr i="1" lang="en-US" sz="1500">
                <a:solidFill>
                  <a:schemeClr val="dk1"/>
                </a:solidFill>
                <a:latin typeface="Dosis"/>
                <a:ea typeface="Dosis"/>
                <a:cs typeface="Dosis"/>
                <a:sym typeface="Dosis"/>
              </a:rPr>
              <a:t>machine learning</a:t>
            </a:r>
            <a:r>
              <a:rPr lang="en-US" sz="1500">
                <a:solidFill>
                  <a:schemeClr val="dk1"/>
                </a:solidFill>
                <a:latin typeface="Dosis"/>
                <a:ea typeface="Dosis"/>
                <a:cs typeface="Dosis"/>
                <a:sym typeface="Dosis"/>
              </a:rPr>
              <a:t> kami.</a:t>
            </a:r>
            <a:endParaRPr sz="1500">
              <a:solidFill>
                <a:schemeClr val="dk1"/>
              </a:solidFill>
              <a:latin typeface="Dosis"/>
              <a:ea typeface="Dosis"/>
              <a:cs typeface="Dosis"/>
              <a:sym typeface="Dosis"/>
            </a:endParaRPr>
          </a:p>
        </p:txBody>
      </p:sp>
      <p:sp>
        <p:nvSpPr>
          <p:cNvPr id="263" name="Google Shape;263;g262642990e8_0_284"/>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Preprocessing - Feature Engineering</a:t>
            </a:r>
            <a:endParaRPr/>
          </a:p>
        </p:txBody>
      </p:sp>
      <p:pic>
        <p:nvPicPr>
          <p:cNvPr id="264" name="Google Shape;264;g262642990e8_0_284"/>
          <p:cNvPicPr preferRelativeResize="0"/>
          <p:nvPr/>
        </p:nvPicPr>
        <p:blipFill rotWithShape="1">
          <a:blip r:embed="rId3">
            <a:alphaModFix/>
          </a:blip>
          <a:srcRect b="22930" l="20442" r="4813" t="38692"/>
          <a:stretch/>
        </p:blipFill>
        <p:spPr>
          <a:xfrm>
            <a:off x="812575" y="2554875"/>
            <a:ext cx="8465923" cy="2445150"/>
          </a:xfrm>
          <a:prstGeom prst="rect">
            <a:avLst/>
          </a:prstGeom>
          <a:noFill/>
          <a:ln>
            <a:noFill/>
          </a:ln>
        </p:spPr>
      </p:pic>
      <p:sp>
        <p:nvSpPr>
          <p:cNvPr id="265" name="Google Shape;265;g262642990e8_0_284"/>
          <p:cNvSpPr txBox="1"/>
          <p:nvPr/>
        </p:nvSpPr>
        <p:spPr>
          <a:xfrm>
            <a:off x="812575" y="5089650"/>
            <a:ext cx="5042400" cy="1546800"/>
          </a:xfrm>
          <a:prstGeom prst="rect">
            <a:avLst/>
          </a:prstGeom>
          <a:noFill/>
          <a:ln>
            <a:noFill/>
          </a:ln>
        </p:spPr>
        <p:txBody>
          <a:bodyPr anchorCtr="0" anchor="t" bIns="45700" lIns="91425" spcFirstLastPara="1" rIns="91425" wrap="square" tIns="45700">
            <a:spAutoFit/>
          </a:bodyPr>
          <a:lstStyle/>
          <a:p>
            <a:pPr indent="-317500" lvl="0" marL="457200" rtl="0" algn="just">
              <a:lnSpc>
                <a:spcPct val="115000"/>
              </a:lnSpc>
              <a:spcBef>
                <a:spcPts val="0"/>
              </a:spcBef>
              <a:spcAft>
                <a:spcPts val="0"/>
              </a:spcAft>
              <a:buClr>
                <a:schemeClr val="dk1"/>
              </a:buClr>
              <a:buSzPts val="1400"/>
              <a:buFont typeface="Dosis"/>
              <a:buChar char="●"/>
            </a:pPr>
            <a:r>
              <a:rPr lang="en-US">
                <a:solidFill>
                  <a:schemeClr val="dk1"/>
                </a:solidFill>
                <a:latin typeface="Dosis"/>
                <a:ea typeface="Dosis"/>
                <a:cs typeface="Dosis"/>
                <a:sym typeface="Dosis"/>
              </a:rPr>
              <a:t>New Exist: Bisnis baru/bisnis yang sudah lama didirikan</a:t>
            </a:r>
            <a:endParaRPr>
              <a:solidFill>
                <a:schemeClr val="dk1"/>
              </a:solidFill>
              <a:latin typeface="Dosis"/>
              <a:ea typeface="Dosis"/>
              <a:cs typeface="Dosis"/>
              <a:sym typeface="Dosis"/>
            </a:endParaRPr>
          </a:p>
          <a:p>
            <a:pPr indent="-317500" lvl="0" marL="457200" rtl="0" algn="just">
              <a:lnSpc>
                <a:spcPct val="115000"/>
              </a:lnSpc>
              <a:spcBef>
                <a:spcPts val="0"/>
              </a:spcBef>
              <a:spcAft>
                <a:spcPts val="0"/>
              </a:spcAft>
              <a:buClr>
                <a:schemeClr val="dk1"/>
              </a:buClr>
              <a:buSzPts val="1400"/>
              <a:buFont typeface="Dosis"/>
              <a:buChar char="●"/>
            </a:pPr>
            <a:r>
              <a:rPr lang="en-US">
                <a:solidFill>
                  <a:schemeClr val="dk1"/>
                </a:solidFill>
                <a:latin typeface="Dosis"/>
                <a:ea typeface="Dosis"/>
                <a:cs typeface="Dosis"/>
                <a:sym typeface="Dosis"/>
              </a:rPr>
              <a:t>Rev Line Cr: Revolving Line of Credit</a:t>
            </a:r>
            <a:endParaRPr>
              <a:solidFill>
                <a:schemeClr val="dk1"/>
              </a:solidFill>
              <a:latin typeface="Dosis"/>
              <a:ea typeface="Dosis"/>
              <a:cs typeface="Dosis"/>
              <a:sym typeface="Dosis"/>
            </a:endParaRPr>
          </a:p>
          <a:p>
            <a:pPr indent="-317500" lvl="0" marL="457200" rtl="0" algn="just">
              <a:lnSpc>
                <a:spcPct val="115000"/>
              </a:lnSpc>
              <a:spcBef>
                <a:spcPts val="0"/>
              </a:spcBef>
              <a:spcAft>
                <a:spcPts val="0"/>
              </a:spcAft>
              <a:buClr>
                <a:schemeClr val="dk1"/>
              </a:buClr>
              <a:buSzPts val="1400"/>
              <a:buFont typeface="Dosis"/>
              <a:buChar char="●"/>
            </a:pPr>
            <a:r>
              <a:rPr lang="en-US">
                <a:solidFill>
                  <a:schemeClr val="dk1"/>
                </a:solidFill>
                <a:latin typeface="Dosis"/>
                <a:ea typeface="Dosis"/>
                <a:cs typeface="Dosis"/>
                <a:sym typeface="Dosis"/>
              </a:rPr>
              <a:t>Low Doc: Low Documentation</a:t>
            </a:r>
            <a:endParaRPr>
              <a:solidFill>
                <a:schemeClr val="dk1"/>
              </a:solidFill>
              <a:latin typeface="Dosis"/>
              <a:ea typeface="Dosis"/>
              <a:cs typeface="Dosis"/>
              <a:sym typeface="Dosis"/>
            </a:endParaRPr>
          </a:p>
          <a:p>
            <a:pPr indent="-317500" lvl="0" marL="457200" rtl="0" algn="just">
              <a:lnSpc>
                <a:spcPct val="115000"/>
              </a:lnSpc>
              <a:spcBef>
                <a:spcPts val="0"/>
              </a:spcBef>
              <a:spcAft>
                <a:spcPts val="0"/>
              </a:spcAft>
              <a:buClr>
                <a:schemeClr val="dk1"/>
              </a:buClr>
              <a:buSzPts val="1400"/>
              <a:buFont typeface="Dosis"/>
              <a:buChar char="●"/>
            </a:pPr>
            <a:r>
              <a:rPr lang="en-US">
                <a:solidFill>
                  <a:schemeClr val="dk1"/>
                </a:solidFill>
                <a:latin typeface="Dosis"/>
                <a:ea typeface="Dosis"/>
                <a:cs typeface="Dosis"/>
                <a:sym typeface="Dosis"/>
              </a:rPr>
              <a:t>Industry: kategori sektor bisnis </a:t>
            </a:r>
            <a:r>
              <a:rPr i="1" lang="en-US">
                <a:solidFill>
                  <a:schemeClr val="dk1"/>
                </a:solidFill>
                <a:latin typeface="Dosis"/>
                <a:ea typeface="Dosis"/>
                <a:cs typeface="Dosis"/>
                <a:sym typeface="Dosis"/>
              </a:rPr>
              <a:t>small business</a:t>
            </a:r>
            <a:endParaRPr i="1">
              <a:solidFill>
                <a:schemeClr val="dk1"/>
              </a:solidFill>
              <a:latin typeface="Dosis"/>
              <a:ea typeface="Dosis"/>
              <a:cs typeface="Dosis"/>
              <a:sym typeface="Dosis"/>
            </a:endParaRPr>
          </a:p>
          <a:p>
            <a:pPr indent="-317500" lvl="0" marL="457200" rtl="0" algn="just">
              <a:lnSpc>
                <a:spcPct val="115000"/>
              </a:lnSpc>
              <a:spcBef>
                <a:spcPts val="0"/>
              </a:spcBef>
              <a:spcAft>
                <a:spcPts val="0"/>
              </a:spcAft>
              <a:buClr>
                <a:schemeClr val="dk1"/>
              </a:buClr>
              <a:buSzPts val="1400"/>
              <a:buFont typeface="Dosis"/>
              <a:buChar char="●"/>
            </a:pPr>
            <a:r>
              <a:rPr lang="en-US">
                <a:solidFill>
                  <a:schemeClr val="dk1"/>
                </a:solidFill>
                <a:latin typeface="Dosis"/>
                <a:ea typeface="Dosis"/>
                <a:cs typeface="Dosis"/>
                <a:sym typeface="Dosis"/>
              </a:rPr>
              <a:t>Job Stability: </a:t>
            </a:r>
            <a:r>
              <a:rPr lang="en-US">
                <a:solidFill>
                  <a:schemeClr val="dk1"/>
                </a:solidFill>
                <a:latin typeface="Dosis"/>
                <a:ea typeface="Dosis"/>
                <a:cs typeface="Dosis"/>
                <a:sym typeface="Dosis"/>
              </a:rPr>
              <a:t>indikator sejauh mana pekerjaan yang dipertahankan lebih besar daripada pekerjaan yang dibuat</a:t>
            </a:r>
            <a:endParaRPr>
              <a:solidFill>
                <a:schemeClr val="dk1"/>
              </a:solidFill>
              <a:latin typeface="Dosis"/>
              <a:ea typeface="Dosis"/>
              <a:cs typeface="Dosis"/>
              <a:sym typeface="Dosis"/>
            </a:endParaRPr>
          </a:p>
        </p:txBody>
      </p:sp>
      <p:sp>
        <p:nvSpPr>
          <p:cNvPr id="266" name="Google Shape;266;g262642990e8_0_284"/>
          <p:cNvSpPr txBox="1"/>
          <p:nvPr/>
        </p:nvSpPr>
        <p:spPr>
          <a:xfrm>
            <a:off x="5985800" y="5089638"/>
            <a:ext cx="5790900" cy="1546800"/>
          </a:xfrm>
          <a:prstGeom prst="rect">
            <a:avLst/>
          </a:prstGeom>
          <a:noFill/>
          <a:ln>
            <a:noFill/>
          </a:ln>
        </p:spPr>
        <p:txBody>
          <a:bodyPr anchorCtr="0" anchor="t" bIns="45700" lIns="91425" spcFirstLastPara="1" rIns="91425" wrap="square" tIns="45700">
            <a:spAutoFit/>
          </a:bodyPr>
          <a:lstStyle/>
          <a:p>
            <a:pPr indent="-317500" lvl="0" marL="457200" rtl="0" algn="just">
              <a:lnSpc>
                <a:spcPct val="115000"/>
              </a:lnSpc>
              <a:spcBef>
                <a:spcPts val="0"/>
              </a:spcBef>
              <a:spcAft>
                <a:spcPts val="0"/>
              </a:spcAft>
              <a:buClr>
                <a:schemeClr val="dk1"/>
              </a:buClr>
              <a:buSzPts val="1400"/>
              <a:buFont typeface="Dosis"/>
              <a:buChar char="●"/>
            </a:pPr>
            <a:r>
              <a:rPr lang="en-US">
                <a:solidFill>
                  <a:schemeClr val="dk1"/>
                </a:solidFill>
                <a:latin typeface="Dosis"/>
                <a:ea typeface="Dosis"/>
                <a:cs typeface="Dosis"/>
                <a:sym typeface="Dosis"/>
              </a:rPr>
              <a:t>CompanySize: Kategori ukuran small business berdasarkan jumlah karyawan</a:t>
            </a:r>
            <a:endParaRPr>
              <a:solidFill>
                <a:schemeClr val="dk1"/>
              </a:solidFill>
              <a:latin typeface="Dosis"/>
              <a:ea typeface="Dosis"/>
              <a:cs typeface="Dosis"/>
              <a:sym typeface="Dosis"/>
            </a:endParaRPr>
          </a:p>
          <a:p>
            <a:pPr indent="-317500" lvl="0" marL="457200" rtl="0" algn="just">
              <a:lnSpc>
                <a:spcPct val="115000"/>
              </a:lnSpc>
              <a:spcBef>
                <a:spcPts val="0"/>
              </a:spcBef>
              <a:spcAft>
                <a:spcPts val="0"/>
              </a:spcAft>
              <a:buClr>
                <a:schemeClr val="dk1"/>
              </a:buClr>
              <a:buSzPts val="1400"/>
              <a:buFont typeface="Dosis"/>
              <a:buChar char="●"/>
            </a:pPr>
            <a:r>
              <a:rPr lang="en-US">
                <a:solidFill>
                  <a:schemeClr val="dk1"/>
                </a:solidFill>
                <a:latin typeface="Dosis"/>
                <a:ea typeface="Dosis"/>
                <a:cs typeface="Dosis"/>
                <a:sym typeface="Dosis"/>
              </a:rPr>
              <a:t>Franchise: Bisnis </a:t>
            </a:r>
            <a:r>
              <a:rPr i="1" lang="en-US">
                <a:solidFill>
                  <a:schemeClr val="dk1"/>
                </a:solidFill>
                <a:latin typeface="Dosis"/>
                <a:ea typeface="Dosis"/>
                <a:cs typeface="Dosis"/>
                <a:sym typeface="Dosis"/>
              </a:rPr>
              <a:t>franchise</a:t>
            </a:r>
            <a:r>
              <a:rPr lang="en-US">
                <a:solidFill>
                  <a:schemeClr val="dk1"/>
                </a:solidFill>
                <a:latin typeface="Dosis"/>
                <a:ea typeface="Dosis"/>
                <a:cs typeface="Dosis"/>
                <a:sym typeface="Dosis"/>
              </a:rPr>
              <a:t>/bukan</a:t>
            </a:r>
            <a:endParaRPr>
              <a:solidFill>
                <a:schemeClr val="dk1"/>
              </a:solidFill>
              <a:latin typeface="Dosis"/>
              <a:ea typeface="Dosis"/>
              <a:cs typeface="Dosis"/>
              <a:sym typeface="Dosis"/>
            </a:endParaRPr>
          </a:p>
          <a:p>
            <a:pPr indent="-317500" lvl="0" marL="457200" rtl="0" algn="just">
              <a:lnSpc>
                <a:spcPct val="115000"/>
              </a:lnSpc>
              <a:spcBef>
                <a:spcPts val="0"/>
              </a:spcBef>
              <a:spcAft>
                <a:spcPts val="0"/>
              </a:spcAft>
              <a:buClr>
                <a:schemeClr val="dk1"/>
              </a:buClr>
              <a:buSzPts val="1400"/>
              <a:buFont typeface="Dosis"/>
              <a:buChar char="●"/>
            </a:pPr>
            <a:r>
              <a:rPr lang="en-US">
                <a:solidFill>
                  <a:schemeClr val="dk1"/>
                </a:solidFill>
                <a:latin typeface="Dosis"/>
                <a:ea typeface="Dosis"/>
                <a:cs typeface="Dosis"/>
                <a:sym typeface="Dosis"/>
              </a:rPr>
              <a:t>Recession: Meminjam saat resesi/tidak</a:t>
            </a:r>
            <a:endParaRPr>
              <a:solidFill>
                <a:schemeClr val="dk1"/>
              </a:solidFill>
              <a:latin typeface="Dosis"/>
              <a:ea typeface="Dosis"/>
              <a:cs typeface="Dosis"/>
              <a:sym typeface="Dosis"/>
            </a:endParaRPr>
          </a:p>
          <a:p>
            <a:pPr indent="-317500" lvl="0" marL="457200" rtl="0" algn="just">
              <a:lnSpc>
                <a:spcPct val="115000"/>
              </a:lnSpc>
              <a:spcBef>
                <a:spcPts val="0"/>
              </a:spcBef>
              <a:spcAft>
                <a:spcPts val="0"/>
              </a:spcAft>
              <a:buClr>
                <a:schemeClr val="dk1"/>
              </a:buClr>
              <a:buSzPts val="1400"/>
              <a:buFont typeface="Dosis"/>
              <a:buChar char="●"/>
            </a:pPr>
            <a:r>
              <a:rPr lang="en-US">
                <a:solidFill>
                  <a:schemeClr val="dk1"/>
                </a:solidFill>
                <a:latin typeface="Dosis"/>
                <a:ea typeface="Dosis"/>
                <a:cs typeface="Dosis"/>
                <a:sym typeface="Dosis"/>
              </a:rPr>
              <a:t>Term Category: Kategori jangka waktu pinjaman</a:t>
            </a:r>
            <a:endParaRPr>
              <a:solidFill>
                <a:schemeClr val="dk1"/>
              </a:solidFill>
              <a:latin typeface="Dosis"/>
              <a:ea typeface="Dosis"/>
              <a:cs typeface="Dosis"/>
              <a:sym typeface="Dosis"/>
            </a:endParaRPr>
          </a:p>
          <a:p>
            <a:pPr indent="-317500" lvl="0" marL="457200" rtl="0" algn="just">
              <a:lnSpc>
                <a:spcPct val="115000"/>
              </a:lnSpc>
              <a:spcBef>
                <a:spcPts val="0"/>
              </a:spcBef>
              <a:spcAft>
                <a:spcPts val="0"/>
              </a:spcAft>
              <a:buClr>
                <a:schemeClr val="dk1"/>
              </a:buClr>
              <a:buSzPts val="1400"/>
              <a:buFont typeface="Dosis"/>
              <a:buChar char="●"/>
            </a:pPr>
            <a:r>
              <a:rPr lang="en-US">
                <a:solidFill>
                  <a:schemeClr val="dk1"/>
                </a:solidFill>
                <a:latin typeface="Dosis"/>
                <a:ea typeface="Dosis"/>
                <a:cs typeface="Dosis"/>
                <a:sym typeface="Dosis"/>
              </a:rPr>
              <a:t>GrAppv: Nominal pinjaman ke bank</a:t>
            </a:r>
            <a:endParaRPr>
              <a:solidFill>
                <a:schemeClr val="dk1"/>
              </a:solidFill>
              <a:latin typeface="Dosis"/>
              <a:ea typeface="Dosis"/>
              <a:cs typeface="Dosis"/>
              <a:sym typeface="Dosis"/>
            </a:endParaRPr>
          </a:p>
          <a:p>
            <a:pPr indent="-317500" lvl="0" marL="457200" rtl="0" algn="just">
              <a:lnSpc>
                <a:spcPct val="115000"/>
              </a:lnSpc>
              <a:spcBef>
                <a:spcPts val="0"/>
              </a:spcBef>
              <a:spcAft>
                <a:spcPts val="0"/>
              </a:spcAft>
              <a:buClr>
                <a:schemeClr val="dk1"/>
              </a:buClr>
              <a:buSzPts val="1400"/>
              <a:buFont typeface="Dosis"/>
              <a:buChar char="●"/>
            </a:pPr>
            <a:r>
              <a:rPr lang="en-US">
                <a:solidFill>
                  <a:schemeClr val="dk1"/>
                </a:solidFill>
                <a:latin typeface="Dosis"/>
                <a:ea typeface="Dosis"/>
                <a:cs typeface="Dosis"/>
                <a:sym typeface="Dosis"/>
              </a:rPr>
              <a:t>MIS Status: Kolom target yang menyatakan lunas atau gagal bayar</a:t>
            </a:r>
            <a:endParaRPr>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62642990e8_0_293"/>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2</a:t>
            </a:r>
            <a:endParaRPr b="1" i="0" sz="1600" u="none" cap="none" strike="noStrike">
              <a:solidFill>
                <a:srgbClr val="000000"/>
              </a:solidFill>
              <a:latin typeface="Dosis"/>
              <a:ea typeface="Dosis"/>
              <a:cs typeface="Dosis"/>
              <a:sym typeface="Dosis"/>
            </a:endParaRPr>
          </a:p>
        </p:txBody>
      </p:sp>
      <p:sp>
        <p:nvSpPr>
          <p:cNvPr id="272" name="Google Shape;272;g262642990e8_0_293"/>
          <p:cNvSpPr txBox="1"/>
          <p:nvPr/>
        </p:nvSpPr>
        <p:spPr>
          <a:xfrm>
            <a:off x="812575" y="1818750"/>
            <a:ext cx="10278900" cy="13392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lang="en-US" sz="1500">
                <a:latin typeface="Dosis"/>
                <a:ea typeface="Dosis"/>
                <a:cs typeface="Dosis"/>
                <a:sym typeface="Dosis"/>
              </a:rPr>
              <a:t>Handle Class Imbalance</a:t>
            </a:r>
            <a:endParaRPr b="1" i="0" sz="15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None/>
            </a:pPr>
            <a:r>
              <a:rPr lang="en-US" sz="1500">
                <a:solidFill>
                  <a:schemeClr val="dk1"/>
                </a:solidFill>
                <a:latin typeface="Dosis"/>
                <a:ea typeface="Dosis"/>
                <a:cs typeface="Dosis"/>
                <a:sym typeface="Dosis"/>
              </a:rPr>
              <a:t>Seperti yang telah diketahui melalui EDA, Kolom target yaitu </a:t>
            </a:r>
            <a:r>
              <a:rPr b="1" lang="en-US" sz="1500">
                <a:solidFill>
                  <a:schemeClr val="dk1"/>
                </a:solidFill>
                <a:latin typeface="Dosis"/>
                <a:ea typeface="Dosis"/>
                <a:cs typeface="Dosis"/>
                <a:sym typeface="Dosis"/>
              </a:rPr>
              <a:t>MIS_Status memiliki 2 kategori yaitu 0 (gagal bayar)  dan 1 (lunas) dengan proporsi yang tidak seimbang yang dapat mempengaruhi kinerja model sehingga cenderung membuat model memprediksi kelas mayoritas. Oleh karena itu, dilakukan Handle Class Imbalance dengan teknik </a:t>
            </a:r>
            <a:r>
              <a:rPr b="1" i="1" lang="en-US" sz="1500">
                <a:solidFill>
                  <a:schemeClr val="dk1"/>
                </a:solidFill>
                <a:latin typeface="Dosis"/>
                <a:ea typeface="Dosis"/>
                <a:cs typeface="Dosis"/>
                <a:sym typeface="Dosis"/>
              </a:rPr>
              <a:t>oversampling</a:t>
            </a:r>
            <a:r>
              <a:rPr b="1" lang="en-US" sz="1500">
                <a:solidFill>
                  <a:schemeClr val="dk1"/>
                </a:solidFill>
                <a:latin typeface="Dosis"/>
                <a:ea typeface="Dosis"/>
                <a:cs typeface="Dosis"/>
                <a:sym typeface="Dosis"/>
              </a:rPr>
              <a:t> SMOTE dengan perbandingan 50:50  </a:t>
            </a:r>
            <a:r>
              <a:rPr lang="en-US" sz="1500">
                <a:solidFill>
                  <a:schemeClr val="dk1"/>
                </a:solidFill>
                <a:latin typeface="Dosis"/>
                <a:ea typeface="Dosis"/>
                <a:cs typeface="Dosis"/>
                <a:sym typeface="Dosis"/>
              </a:rPr>
              <a:t>pada Data Training</a:t>
            </a:r>
            <a:r>
              <a:rPr b="1" lang="en-US" sz="1500">
                <a:solidFill>
                  <a:schemeClr val="dk1"/>
                </a:solidFill>
                <a:latin typeface="Dosis"/>
                <a:ea typeface="Dosis"/>
                <a:cs typeface="Dosis"/>
                <a:sym typeface="Dosis"/>
              </a:rPr>
              <a:t>.</a:t>
            </a:r>
            <a:endParaRPr sz="1500">
              <a:solidFill>
                <a:schemeClr val="dk1"/>
              </a:solidFill>
              <a:latin typeface="Dosis"/>
              <a:ea typeface="Dosis"/>
              <a:cs typeface="Dosis"/>
              <a:sym typeface="Dosis"/>
            </a:endParaRPr>
          </a:p>
        </p:txBody>
      </p:sp>
      <p:sp>
        <p:nvSpPr>
          <p:cNvPr id="273" name="Google Shape;273;g262642990e8_0_293"/>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Preprocessing - Data Cleansing</a:t>
            </a:r>
            <a:endParaRPr/>
          </a:p>
        </p:txBody>
      </p:sp>
      <p:pic>
        <p:nvPicPr>
          <p:cNvPr id="274" name="Google Shape;274;g262642990e8_0_293"/>
          <p:cNvPicPr preferRelativeResize="0"/>
          <p:nvPr/>
        </p:nvPicPr>
        <p:blipFill rotWithShape="1">
          <a:blip r:embed="rId3">
            <a:alphaModFix/>
          </a:blip>
          <a:srcRect b="20941" l="18560" r="41660" t="27930"/>
          <a:stretch/>
        </p:blipFill>
        <p:spPr>
          <a:xfrm>
            <a:off x="812575" y="3306650"/>
            <a:ext cx="4435277" cy="3206601"/>
          </a:xfrm>
          <a:prstGeom prst="rect">
            <a:avLst/>
          </a:prstGeom>
          <a:noFill/>
          <a:ln>
            <a:noFill/>
          </a:ln>
        </p:spPr>
      </p:pic>
      <p:sp>
        <p:nvSpPr>
          <p:cNvPr id="275" name="Google Shape;275;g262642990e8_0_293"/>
          <p:cNvSpPr txBox="1"/>
          <p:nvPr/>
        </p:nvSpPr>
        <p:spPr>
          <a:xfrm>
            <a:off x="6377000" y="5430642"/>
            <a:ext cx="11190900" cy="763500"/>
          </a:xfrm>
          <a:prstGeom prst="rect">
            <a:avLst/>
          </a:prstGeom>
          <a:noFill/>
          <a:ln>
            <a:noFill/>
          </a:ln>
        </p:spPr>
        <p:txBody>
          <a:bodyPr anchorCtr="0" anchor="t" bIns="121900" lIns="121900" spcFirstLastPara="1" rIns="121900" wrap="square" tIns="121900">
            <a:normAutofit fontScale="55000" lnSpcReduction="20000"/>
          </a:bodyPr>
          <a:lstStyle/>
          <a:p>
            <a:pPr indent="0" lvl="0" marL="0" rtl="0" algn="l">
              <a:spcBef>
                <a:spcPts val="0"/>
              </a:spcBef>
              <a:spcAft>
                <a:spcPts val="0"/>
              </a:spcAft>
              <a:buNone/>
            </a:pPr>
            <a:r>
              <a:rPr b="1" lang="en-US" sz="3700">
                <a:solidFill>
                  <a:srgbClr val="0198A3"/>
                </a:solidFill>
                <a:latin typeface="Montserrat"/>
                <a:ea typeface="Montserrat"/>
                <a:cs typeface="Montserrat"/>
                <a:sym typeface="Montserrat"/>
              </a:rPr>
              <a:t>Repository Git</a:t>
            </a:r>
            <a:endParaRPr b="1" sz="3700">
              <a:solidFill>
                <a:srgbClr val="0198A3"/>
              </a:solidFill>
              <a:latin typeface="Montserrat"/>
              <a:ea typeface="Montserrat"/>
              <a:cs typeface="Montserrat"/>
              <a:sym typeface="Montserrat"/>
            </a:endParaRPr>
          </a:p>
          <a:p>
            <a:pPr indent="0" lvl="0" marL="0" rtl="0" algn="l">
              <a:spcBef>
                <a:spcPts val="0"/>
              </a:spcBef>
              <a:spcAft>
                <a:spcPts val="0"/>
              </a:spcAft>
              <a:buNone/>
            </a:pPr>
            <a:r>
              <a:t/>
            </a:r>
            <a:endParaRPr b="1" sz="3700">
              <a:solidFill>
                <a:srgbClr val="0198A3"/>
              </a:solidFill>
              <a:latin typeface="Montserrat"/>
              <a:ea typeface="Montserrat"/>
              <a:cs typeface="Montserrat"/>
              <a:sym typeface="Montserrat"/>
            </a:endParaRPr>
          </a:p>
        </p:txBody>
      </p:sp>
      <p:sp>
        <p:nvSpPr>
          <p:cNvPr id="276" name="Google Shape;276;g262642990e8_0_293"/>
          <p:cNvSpPr/>
          <p:nvPr/>
        </p:nvSpPr>
        <p:spPr>
          <a:xfrm>
            <a:off x="6606550" y="6194150"/>
            <a:ext cx="3599100" cy="443700"/>
          </a:xfrm>
          <a:prstGeom prst="rect">
            <a:avLst/>
          </a:prstGeom>
          <a:solidFill>
            <a:srgbClr val="EEEEEE"/>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sng" cap="none" strike="noStrike">
                <a:solidFill>
                  <a:srgbClr val="0097A7"/>
                </a:solidFill>
                <a:latin typeface="Dosis"/>
                <a:ea typeface="Dosis"/>
                <a:cs typeface="Dosis"/>
                <a:sym typeface="Dosis"/>
                <a:hlinkClick r:id="rId4">
                  <a:extLst>
                    <a:ext uri="{A12FA001-AC4F-418D-AE19-62706E023703}">
                      <ahyp:hlinkClr val="tx"/>
                    </a:ext>
                  </a:extLst>
                </a:hlinkClick>
              </a:rPr>
              <a:t>Link Github</a:t>
            </a:r>
            <a:endParaRPr b="0" i="0" sz="16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62642990e8_0_301"/>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3</a:t>
            </a:r>
            <a:endParaRPr b="1" i="0" sz="1600" u="none" cap="none" strike="noStrike">
              <a:solidFill>
                <a:srgbClr val="000000"/>
              </a:solidFill>
              <a:latin typeface="Dosis"/>
              <a:ea typeface="Dosis"/>
              <a:cs typeface="Dosis"/>
              <a:sym typeface="Dosis"/>
            </a:endParaRPr>
          </a:p>
        </p:txBody>
      </p:sp>
      <p:pic>
        <p:nvPicPr>
          <p:cNvPr id="282" name="Google Shape;282;g262642990e8_0_301"/>
          <p:cNvPicPr preferRelativeResize="0"/>
          <p:nvPr/>
        </p:nvPicPr>
        <p:blipFill rotWithShape="1">
          <a:blip r:embed="rId3">
            <a:alphaModFix/>
          </a:blip>
          <a:srcRect b="32174" l="18668" r="53405" t="41516"/>
          <a:stretch/>
        </p:blipFill>
        <p:spPr>
          <a:xfrm>
            <a:off x="812575" y="2864375"/>
            <a:ext cx="5160850" cy="2735024"/>
          </a:xfrm>
          <a:prstGeom prst="rect">
            <a:avLst/>
          </a:prstGeom>
          <a:noFill/>
          <a:ln>
            <a:noFill/>
          </a:ln>
        </p:spPr>
      </p:pic>
      <p:sp>
        <p:nvSpPr>
          <p:cNvPr id="283" name="Google Shape;283;g262642990e8_0_301"/>
          <p:cNvSpPr txBox="1"/>
          <p:nvPr/>
        </p:nvSpPr>
        <p:spPr>
          <a:xfrm>
            <a:off x="812575" y="1818750"/>
            <a:ext cx="10278900" cy="8772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lang="en-US" sz="1500">
                <a:latin typeface="Dosis"/>
                <a:ea typeface="Dosis"/>
                <a:cs typeface="Dosis"/>
                <a:sym typeface="Dosis"/>
              </a:rPr>
              <a:t>Data Train &amp; Data Test</a:t>
            </a:r>
            <a:endParaRPr b="1" sz="1500">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rPr lang="en-US" sz="1500">
                <a:latin typeface="Dosis"/>
                <a:ea typeface="Dosis"/>
                <a:cs typeface="Dosis"/>
                <a:sym typeface="Dosis"/>
              </a:rPr>
              <a:t>Data train yang digunakan saat pemodelan adalah  x_resampled dan y_resampled yang merupakan hasil dari proses </a:t>
            </a:r>
            <a:r>
              <a:rPr i="1" lang="en-US" sz="1500">
                <a:latin typeface="Dosis"/>
                <a:ea typeface="Dosis"/>
                <a:cs typeface="Dosis"/>
                <a:sym typeface="Dosis"/>
              </a:rPr>
              <a:t>handle class imbalance </a:t>
            </a:r>
            <a:r>
              <a:rPr lang="en-US" sz="1500">
                <a:latin typeface="Dosis"/>
                <a:ea typeface="Dosis"/>
                <a:cs typeface="Dosis"/>
                <a:sym typeface="Dosis"/>
              </a:rPr>
              <a:t> yang telah dilakukan.</a:t>
            </a:r>
            <a:endParaRPr sz="1500">
              <a:latin typeface="Dosis"/>
              <a:ea typeface="Dosis"/>
              <a:cs typeface="Dosis"/>
              <a:sym typeface="Dosis"/>
            </a:endParaRPr>
          </a:p>
        </p:txBody>
      </p:sp>
      <p:sp>
        <p:nvSpPr>
          <p:cNvPr id="284" name="Google Shape;284;g262642990e8_0_301"/>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Modelling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62642990e8_0_311"/>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3</a:t>
            </a:r>
            <a:endParaRPr b="1" i="0" sz="1600" u="none" cap="none" strike="noStrike">
              <a:solidFill>
                <a:srgbClr val="000000"/>
              </a:solidFill>
              <a:latin typeface="Dosis"/>
              <a:ea typeface="Dosis"/>
              <a:cs typeface="Dosis"/>
              <a:sym typeface="Dosis"/>
            </a:endParaRPr>
          </a:p>
        </p:txBody>
      </p:sp>
      <p:sp>
        <p:nvSpPr>
          <p:cNvPr id="290" name="Google Shape;290;g262642990e8_0_311"/>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Modelling</a:t>
            </a:r>
            <a:endParaRPr/>
          </a:p>
        </p:txBody>
      </p:sp>
      <p:sp>
        <p:nvSpPr>
          <p:cNvPr id="291" name="Google Shape;291;g262642990e8_0_311"/>
          <p:cNvSpPr/>
          <p:nvPr/>
        </p:nvSpPr>
        <p:spPr>
          <a:xfrm>
            <a:off x="719725" y="1652025"/>
            <a:ext cx="10695900" cy="3316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US" sz="2000" u="none" cap="none" strike="noStrike">
                <a:solidFill>
                  <a:srgbClr val="000000"/>
                </a:solidFill>
                <a:latin typeface="Dosis"/>
                <a:ea typeface="Dosis"/>
                <a:cs typeface="Dosis"/>
                <a:sym typeface="Dosis"/>
              </a:rPr>
              <a:t>Evaluation Metrics</a:t>
            </a:r>
            <a:endParaRPr b="1" i="0" sz="2000" u="none" cap="none" strike="noStrike">
              <a:solidFill>
                <a:srgbClr val="000000"/>
              </a:solidFill>
              <a:latin typeface="Dosis"/>
              <a:ea typeface="Dosis"/>
              <a:cs typeface="Dosis"/>
              <a:sym typeface="Dosis"/>
            </a:endParaRPr>
          </a:p>
          <a:p>
            <a:pPr indent="-355600" lvl="0" marL="457200" marR="0" rtl="0" algn="just">
              <a:lnSpc>
                <a:spcPct val="100000"/>
              </a:lnSpc>
              <a:spcBef>
                <a:spcPts val="0"/>
              </a:spcBef>
              <a:spcAft>
                <a:spcPts val="0"/>
              </a:spcAft>
              <a:buClr>
                <a:srgbClr val="000000"/>
              </a:buClr>
              <a:buSzPts val="2000"/>
              <a:buFont typeface="Dosis"/>
              <a:buChar char="●"/>
            </a:pPr>
            <a:r>
              <a:rPr b="1" i="0" lang="en-US" sz="2000" u="none" cap="none" strike="noStrike">
                <a:solidFill>
                  <a:schemeClr val="dk1"/>
                </a:solidFill>
                <a:latin typeface="Dosis"/>
                <a:ea typeface="Dosis"/>
                <a:cs typeface="Dosis"/>
                <a:sym typeface="Dosis"/>
              </a:rPr>
              <a:t>Precision </a:t>
            </a:r>
            <a:r>
              <a:rPr b="0" i="0" lang="en-US" sz="2000" u="none" cap="none" strike="noStrike">
                <a:solidFill>
                  <a:schemeClr val="dk1"/>
                </a:solidFill>
                <a:latin typeface="Dosis"/>
                <a:ea typeface="Dosis"/>
                <a:cs typeface="Dosis"/>
                <a:sym typeface="Dosis"/>
              </a:rPr>
              <a:t>as </a:t>
            </a:r>
            <a:r>
              <a:rPr b="1" i="0" lang="en-US" sz="2000" u="none" cap="none" strike="noStrike">
                <a:solidFill>
                  <a:schemeClr val="dk1"/>
                </a:solidFill>
                <a:latin typeface="Dosis"/>
                <a:ea typeface="Dosis"/>
                <a:cs typeface="Dosis"/>
                <a:sym typeface="Dosis"/>
              </a:rPr>
              <a:t>Primary Metric</a:t>
            </a:r>
            <a:endParaRPr b="1" i="0" sz="2000" u="none" cap="none" strike="noStrike">
              <a:solidFill>
                <a:schemeClr val="dk1"/>
              </a:solidFill>
              <a:latin typeface="Dosis"/>
              <a:ea typeface="Dosis"/>
              <a:cs typeface="Dosis"/>
              <a:sym typeface="Dosis"/>
            </a:endParaRPr>
          </a:p>
          <a:p>
            <a:pPr indent="0" lvl="0" marL="457200" marR="0" rtl="0" algn="just">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Memilih “Precision” sebagai </a:t>
            </a:r>
            <a:r>
              <a:rPr b="0" i="1" lang="en-US" sz="2000" u="none" cap="none" strike="noStrike">
                <a:solidFill>
                  <a:schemeClr val="dk1"/>
                </a:solidFill>
                <a:latin typeface="Dosis"/>
                <a:ea typeface="Dosis"/>
                <a:cs typeface="Dosis"/>
                <a:sym typeface="Dosis"/>
              </a:rPr>
              <a:t>primary metric evaluation</a:t>
            </a:r>
            <a:r>
              <a:rPr b="0" i="0" lang="en-US" sz="2000" u="none" cap="none" strike="noStrike">
                <a:solidFill>
                  <a:schemeClr val="dk1"/>
                </a:solidFill>
                <a:latin typeface="Dosis"/>
                <a:ea typeface="Dosis"/>
                <a:cs typeface="Dosis"/>
                <a:sym typeface="Dosis"/>
              </a:rPr>
              <a:t> sesuai konteks bisnis dari dataset: lebih baik fokus untuk mereduksi </a:t>
            </a:r>
            <a:r>
              <a:rPr b="1" i="0" lang="en-US" sz="2000" u="none" cap="none" strike="noStrike">
                <a:solidFill>
                  <a:schemeClr val="dk1"/>
                </a:solidFill>
                <a:latin typeface="Dosis"/>
                <a:ea typeface="Dosis"/>
                <a:cs typeface="Dosis"/>
                <a:sym typeface="Dosis"/>
              </a:rPr>
              <a:t>False Positive</a:t>
            </a:r>
            <a:r>
              <a:rPr b="0" i="0" lang="en-US" sz="2000" u="none" cap="none" strike="noStrike">
                <a:solidFill>
                  <a:schemeClr val="dk1"/>
                </a:solidFill>
                <a:latin typeface="Dosis"/>
                <a:ea typeface="Dosis"/>
                <a:cs typeface="Dosis"/>
                <a:sym typeface="Dosis"/>
              </a:rPr>
              <a:t> (nasabah yang diprediksi akan membayar pinjaman secara lunas, namun kenyataannya gagal bayar).</a:t>
            </a:r>
            <a:endParaRPr b="0" i="0" sz="2000" u="none" cap="none" strike="noStrike">
              <a:solidFill>
                <a:schemeClr val="dk1"/>
              </a:solidFill>
              <a:latin typeface="Dosis"/>
              <a:ea typeface="Dosis"/>
              <a:cs typeface="Dosis"/>
              <a:sym typeface="Dosis"/>
            </a:endParaRPr>
          </a:p>
          <a:p>
            <a:pPr indent="-355600" lvl="0" marL="457200" marR="0" rtl="0" algn="just">
              <a:lnSpc>
                <a:spcPct val="115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Accuracy </a:t>
            </a:r>
            <a:r>
              <a:rPr b="0" i="0" lang="en-US" sz="2000" u="none" cap="none" strike="noStrike">
                <a:solidFill>
                  <a:schemeClr val="dk1"/>
                </a:solidFill>
                <a:latin typeface="Dosis"/>
                <a:ea typeface="Dosis"/>
                <a:cs typeface="Dosis"/>
                <a:sym typeface="Dosis"/>
              </a:rPr>
              <a:t>as  </a:t>
            </a:r>
            <a:r>
              <a:rPr b="1" i="0" lang="en-US" sz="2000" u="none" cap="none" strike="noStrike">
                <a:solidFill>
                  <a:schemeClr val="dk1"/>
                </a:solidFill>
                <a:latin typeface="Dosis"/>
                <a:ea typeface="Dosis"/>
                <a:cs typeface="Dosis"/>
                <a:sym typeface="Dosis"/>
              </a:rPr>
              <a:t>Secondary Metric</a:t>
            </a:r>
            <a:endParaRPr b="1" i="0" sz="2000" u="none" cap="none" strike="noStrike">
              <a:solidFill>
                <a:schemeClr val="dk1"/>
              </a:solidFill>
              <a:latin typeface="Dosis"/>
              <a:ea typeface="Dosis"/>
              <a:cs typeface="Dosis"/>
              <a:sym typeface="Dosis"/>
            </a:endParaRPr>
          </a:p>
          <a:p>
            <a:pPr indent="0" lvl="0" marL="457200" marR="0" rtl="0" algn="just">
              <a:lnSpc>
                <a:spcPct val="115000"/>
              </a:lnSpc>
              <a:spcBef>
                <a:spcPts val="0"/>
              </a:spcBef>
              <a:spcAft>
                <a:spcPts val="0"/>
              </a:spcAft>
              <a:buClr>
                <a:srgbClr val="000000"/>
              </a:buClr>
              <a:buSzPts val="2000"/>
              <a:buFont typeface="Arial"/>
              <a:buNone/>
            </a:pPr>
            <a:r>
              <a:rPr lang="en-US" sz="2000">
                <a:solidFill>
                  <a:schemeClr val="dk1"/>
                </a:solidFill>
                <a:latin typeface="Dosis"/>
                <a:ea typeface="Dosis"/>
                <a:cs typeface="Dosis"/>
                <a:sym typeface="Dosis"/>
              </a:rPr>
              <a:t>“</a:t>
            </a:r>
            <a:r>
              <a:rPr b="0" i="0" lang="en-US" sz="2000" u="none" cap="none" strike="noStrike">
                <a:solidFill>
                  <a:schemeClr val="dk1"/>
                </a:solidFill>
                <a:latin typeface="Dosis"/>
                <a:ea typeface="Dosis"/>
                <a:cs typeface="Dosis"/>
                <a:sym typeface="Dosis"/>
              </a:rPr>
              <a:t>Accuracy</a:t>
            </a:r>
            <a:r>
              <a:rPr lang="en-US" sz="2000">
                <a:solidFill>
                  <a:schemeClr val="dk1"/>
                </a:solidFill>
                <a:latin typeface="Dosis"/>
                <a:ea typeface="Dosis"/>
                <a:cs typeface="Dosis"/>
                <a:sym typeface="Dosis"/>
              </a:rPr>
              <a:t>”</a:t>
            </a:r>
            <a:r>
              <a:rPr b="0" i="0" lang="en-US" sz="2000" u="none" cap="none" strike="noStrike">
                <a:solidFill>
                  <a:schemeClr val="dk1"/>
                </a:solidFill>
                <a:latin typeface="Dosis"/>
                <a:ea typeface="Dosis"/>
                <a:cs typeface="Dosis"/>
                <a:sym typeface="Dosis"/>
              </a:rPr>
              <a:t> sebagai metrik sekunder dapat memberikan pemahaman keseluruhan tentang seberapa baik model bekerja pada seluruh dataset. </a:t>
            </a:r>
            <a:r>
              <a:rPr lang="en-US" sz="2000">
                <a:solidFill>
                  <a:schemeClr val="dk1"/>
                </a:solidFill>
                <a:latin typeface="Dosis"/>
                <a:ea typeface="Dosis"/>
                <a:cs typeface="Dosis"/>
                <a:sym typeface="Dosis"/>
              </a:rPr>
              <a:t>“</a:t>
            </a:r>
            <a:r>
              <a:rPr b="0" i="0" lang="en-US" sz="2000" u="none" cap="none" strike="noStrike">
                <a:solidFill>
                  <a:schemeClr val="dk1"/>
                </a:solidFill>
                <a:latin typeface="Dosis"/>
                <a:ea typeface="Dosis"/>
                <a:cs typeface="Dosis"/>
                <a:sym typeface="Dosis"/>
              </a:rPr>
              <a:t>Accuracy</a:t>
            </a:r>
            <a:r>
              <a:rPr lang="en-US" sz="2000">
                <a:solidFill>
                  <a:schemeClr val="dk1"/>
                </a:solidFill>
                <a:latin typeface="Dosis"/>
                <a:ea typeface="Dosis"/>
                <a:cs typeface="Dosis"/>
                <a:sym typeface="Dosis"/>
              </a:rPr>
              <a:t>”</a:t>
            </a:r>
            <a:r>
              <a:rPr b="0" i="0" lang="en-US" sz="2000" u="none" cap="none" strike="noStrike">
                <a:solidFill>
                  <a:schemeClr val="dk1"/>
                </a:solidFill>
                <a:latin typeface="Dosis"/>
                <a:ea typeface="Dosis"/>
                <a:cs typeface="Dosis"/>
                <a:sym typeface="Dosis"/>
              </a:rPr>
              <a:t> memberikan gambaran umum tentang sejauh mana model benar-benar memprediksi dengan benar, baik </a:t>
            </a:r>
            <a:r>
              <a:rPr b="1" i="0" lang="en-US" sz="2000" u="none" cap="none" strike="noStrike">
                <a:solidFill>
                  <a:schemeClr val="dk1"/>
                </a:solidFill>
                <a:latin typeface="Dosis"/>
                <a:ea typeface="Dosis"/>
                <a:cs typeface="Dosis"/>
                <a:sym typeface="Dosis"/>
              </a:rPr>
              <a:t>True Positive</a:t>
            </a:r>
            <a:r>
              <a:rPr b="0" i="0" lang="en-US" sz="2000" u="none" cap="none" strike="noStrike">
                <a:solidFill>
                  <a:schemeClr val="dk1"/>
                </a:solidFill>
                <a:latin typeface="Dosis"/>
                <a:ea typeface="Dosis"/>
                <a:cs typeface="Dosis"/>
                <a:sym typeface="Dosis"/>
              </a:rPr>
              <a:t> maupun </a:t>
            </a:r>
            <a:r>
              <a:rPr b="1" i="0" lang="en-US" sz="2000" u="none" cap="none" strike="noStrike">
                <a:solidFill>
                  <a:schemeClr val="dk1"/>
                </a:solidFill>
                <a:latin typeface="Dosis"/>
                <a:ea typeface="Dosis"/>
                <a:cs typeface="Dosis"/>
                <a:sym typeface="Dosis"/>
              </a:rPr>
              <a:t>True Negative.</a:t>
            </a:r>
            <a:endParaRPr b="1" i="0" sz="20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9a3411d502_2_100"/>
          <p:cNvSpPr/>
          <p:nvPr/>
        </p:nvSpPr>
        <p:spPr>
          <a:xfrm>
            <a:off x="795925" y="1271025"/>
            <a:ext cx="10695900" cy="2468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US" sz="1700" u="none" cap="none" strike="noStrike">
                <a:solidFill>
                  <a:srgbClr val="000000"/>
                </a:solidFill>
                <a:latin typeface="Dosis"/>
                <a:ea typeface="Dosis"/>
                <a:cs typeface="Dosis"/>
                <a:sym typeface="Dosis"/>
              </a:rPr>
              <a:t>Logistic Regression</a:t>
            </a:r>
            <a:endParaRPr b="1" i="0" sz="17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chemeClr val="dk1"/>
              </a:buClr>
              <a:buSzPts val="1600"/>
              <a:buFont typeface="Arial"/>
              <a:buNone/>
            </a:pPr>
            <a:r>
              <a:rPr b="0" i="0" lang="en-US" sz="1700" u="none" cap="none" strike="noStrike">
                <a:solidFill>
                  <a:schemeClr val="dk1"/>
                </a:solidFill>
                <a:latin typeface="Dosis"/>
                <a:ea typeface="Dosis"/>
                <a:cs typeface="Dosis"/>
                <a:sym typeface="Dosis"/>
              </a:rPr>
              <a:t>Logistic Regression digunakan karena biasanya cocok untuk masalah klasifikasi dan memiliki interpretasi yang baik. Hyperparameter dipilih untuk memperoleh model yang optimal dengan menghindari </a:t>
            </a:r>
            <a:r>
              <a:rPr b="0" i="1" lang="en-US" sz="1700" u="none" cap="none" strike="noStrike">
                <a:solidFill>
                  <a:schemeClr val="dk1"/>
                </a:solidFill>
                <a:latin typeface="Dosis"/>
                <a:ea typeface="Dosis"/>
                <a:cs typeface="Dosis"/>
                <a:sym typeface="Dosis"/>
              </a:rPr>
              <a:t>overfitting</a:t>
            </a:r>
            <a:r>
              <a:rPr b="0" i="0" lang="en-US" sz="1700" u="none" cap="none" strike="noStrike">
                <a:solidFill>
                  <a:schemeClr val="dk1"/>
                </a:solidFill>
                <a:latin typeface="Dosis"/>
                <a:ea typeface="Dosis"/>
                <a:cs typeface="Dosis"/>
                <a:sym typeface="Dosis"/>
              </a:rPr>
              <a:t> dan </a:t>
            </a:r>
            <a:r>
              <a:rPr b="0" i="1" lang="en-US" sz="1700" u="none" cap="none" strike="noStrike">
                <a:solidFill>
                  <a:schemeClr val="dk1"/>
                </a:solidFill>
                <a:latin typeface="Dosis"/>
                <a:ea typeface="Dosis"/>
                <a:cs typeface="Dosis"/>
                <a:sym typeface="Dosis"/>
              </a:rPr>
              <a:t>underfitting</a:t>
            </a:r>
            <a:r>
              <a:rPr b="0" i="0" lang="en-US" sz="1700" u="none" cap="none" strike="noStrike">
                <a:solidFill>
                  <a:schemeClr val="dk1"/>
                </a:solidFill>
                <a:latin typeface="Dosis"/>
                <a:ea typeface="Dosis"/>
                <a:cs typeface="Dosis"/>
                <a:sym typeface="Dosis"/>
              </a:rPr>
              <a:t>.</a:t>
            </a:r>
            <a:endParaRPr b="0" i="0" sz="1700" u="none" cap="none" strike="noStrike">
              <a:solidFill>
                <a:schemeClr val="dk1"/>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600"/>
              <a:buFont typeface="Arial"/>
              <a:buNone/>
            </a:pPr>
            <a:r>
              <a:rPr b="0" i="0" lang="en-US" sz="1700" u="none" cap="none" strike="noStrike">
                <a:solidFill>
                  <a:srgbClr val="000000"/>
                </a:solidFill>
                <a:latin typeface="Dosis"/>
                <a:ea typeface="Dosis"/>
                <a:cs typeface="Dosis"/>
                <a:sym typeface="Dosis"/>
              </a:rPr>
              <a:t>Hyperparameter yang digunakan:</a:t>
            </a:r>
            <a:endParaRPr b="0" i="0" sz="1700" u="none" cap="none" strike="noStrike">
              <a:solidFill>
                <a:srgbClr val="000000"/>
              </a:solidFill>
              <a:latin typeface="Dosis"/>
              <a:ea typeface="Dosis"/>
              <a:cs typeface="Dosis"/>
              <a:sym typeface="Dosis"/>
            </a:endParaRPr>
          </a:p>
          <a:p>
            <a:pPr indent="-336550" lvl="0" marL="457200" marR="0" rtl="0" algn="just">
              <a:lnSpc>
                <a:spcPct val="100000"/>
              </a:lnSpc>
              <a:spcBef>
                <a:spcPts val="0"/>
              </a:spcBef>
              <a:spcAft>
                <a:spcPts val="0"/>
              </a:spcAft>
              <a:buClr>
                <a:srgbClr val="000000"/>
              </a:buClr>
              <a:buSzPts val="1700"/>
              <a:buFont typeface="Dosis"/>
              <a:buChar char="●"/>
            </a:pPr>
            <a:r>
              <a:rPr b="0" i="0" lang="en-US" sz="1700" u="none" cap="none" strike="noStrike">
                <a:solidFill>
                  <a:srgbClr val="000000"/>
                </a:solidFill>
                <a:latin typeface="Dosis"/>
                <a:ea typeface="Dosis"/>
                <a:cs typeface="Dosis"/>
                <a:sym typeface="Dosis"/>
              </a:rPr>
              <a:t>C </a:t>
            </a:r>
            <a:endParaRPr b="0" i="0" sz="1700" u="none" cap="none" strike="noStrike">
              <a:solidFill>
                <a:srgbClr val="000000"/>
              </a:solidFill>
              <a:latin typeface="Dosis"/>
              <a:ea typeface="Dosis"/>
              <a:cs typeface="Dosis"/>
              <a:sym typeface="Dosis"/>
            </a:endParaRPr>
          </a:p>
          <a:p>
            <a:pPr indent="-336550" lvl="0" marL="457200" marR="0" rtl="0" algn="just">
              <a:lnSpc>
                <a:spcPct val="100000"/>
              </a:lnSpc>
              <a:spcBef>
                <a:spcPts val="0"/>
              </a:spcBef>
              <a:spcAft>
                <a:spcPts val="0"/>
              </a:spcAft>
              <a:buClr>
                <a:srgbClr val="000000"/>
              </a:buClr>
              <a:buSzPts val="1700"/>
              <a:buFont typeface="Dosis"/>
              <a:buChar char="●"/>
            </a:pPr>
            <a:r>
              <a:rPr b="0" i="0" lang="en-US" sz="1700" u="none" cap="none" strike="noStrike">
                <a:solidFill>
                  <a:srgbClr val="000000"/>
                </a:solidFill>
                <a:latin typeface="Dosis"/>
                <a:ea typeface="Dosis"/>
                <a:cs typeface="Dosis"/>
                <a:sym typeface="Dosis"/>
              </a:rPr>
              <a:t>Penalty</a:t>
            </a:r>
            <a:endParaRPr b="0" i="0" sz="1700" u="none" cap="none" strike="noStrike">
              <a:solidFill>
                <a:srgbClr val="000000"/>
              </a:solidFill>
              <a:latin typeface="Dosis"/>
              <a:ea typeface="Dosis"/>
              <a:cs typeface="Dosis"/>
              <a:sym typeface="Dosis"/>
            </a:endParaRPr>
          </a:p>
        </p:txBody>
      </p:sp>
      <p:sp>
        <p:nvSpPr>
          <p:cNvPr id="298" name="Google Shape;298;g29a3411d502_2_100"/>
          <p:cNvSpPr/>
          <p:nvPr/>
        </p:nvSpPr>
        <p:spPr>
          <a:xfrm>
            <a:off x="3875925" y="3739125"/>
            <a:ext cx="4808700" cy="7635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29a3411d502_2_100"/>
          <p:cNvSpPr txBox="1"/>
          <p:nvPr/>
        </p:nvSpPr>
        <p:spPr>
          <a:xfrm>
            <a:off x="4310400" y="3866925"/>
            <a:ext cx="63255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2"/>
                </a:solidFill>
                <a:latin typeface="Arial"/>
                <a:ea typeface="Arial"/>
                <a:cs typeface="Arial"/>
                <a:sym typeface="Arial"/>
              </a:rPr>
              <a:t>TUNING HYPERPARAMETER</a:t>
            </a:r>
            <a:endParaRPr b="0" i="0" sz="2100" u="none" cap="none" strike="noStrike">
              <a:solidFill>
                <a:schemeClr val="dk2"/>
              </a:solidFill>
              <a:latin typeface="Arial"/>
              <a:ea typeface="Arial"/>
              <a:cs typeface="Arial"/>
              <a:sym typeface="Arial"/>
            </a:endParaRPr>
          </a:p>
        </p:txBody>
      </p:sp>
      <p:sp>
        <p:nvSpPr>
          <p:cNvPr id="300" name="Google Shape;300;g29a3411d502_2_100"/>
          <p:cNvSpPr/>
          <p:nvPr/>
        </p:nvSpPr>
        <p:spPr>
          <a:xfrm>
            <a:off x="1468350" y="4823050"/>
            <a:ext cx="9597600" cy="17085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Dosis"/>
                <a:ea typeface="Dosis"/>
                <a:cs typeface="Dosis"/>
                <a:sym typeface="Dosis"/>
              </a:rPr>
              <a:t>Namun, hasil yang diperoleh menunjukkan bahwa </a:t>
            </a:r>
            <a:r>
              <a:rPr b="1" i="0" lang="en-US" sz="1600" u="none" cap="none" strike="noStrike">
                <a:solidFill>
                  <a:srgbClr val="000000"/>
                </a:solidFill>
                <a:latin typeface="Dosis"/>
                <a:ea typeface="Dosis"/>
                <a:cs typeface="Dosis"/>
                <a:sym typeface="Dosis"/>
              </a:rPr>
              <a:t>model Logistic Regression b</a:t>
            </a:r>
            <a:r>
              <a:rPr b="1" lang="en-US" sz="1600">
                <a:latin typeface="Dosis"/>
                <a:ea typeface="Dosis"/>
                <a:cs typeface="Dosis"/>
                <a:sym typeface="Dosis"/>
              </a:rPr>
              <a:t>ukan</a:t>
            </a:r>
            <a:r>
              <a:rPr b="1" i="0" lang="en-US" sz="1600" u="none" cap="none" strike="noStrike">
                <a:solidFill>
                  <a:srgbClr val="000000"/>
                </a:solidFill>
                <a:latin typeface="Dosis"/>
                <a:ea typeface="Dosis"/>
                <a:cs typeface="Dosis"/>
                <a:sym typeface="Dosis"/>
              </a:rPr>
              <a:t> merupakan model terbaik </a:t>
            </a:r>
            <a:r>
              <a:rPr b="1" lang="en-US" sz="1600">
                <a:latin typeface="Dosis"/>
                <a:ea typeface="Dosis"/>
                <a:cs typeface="Dosis"/>
                <a:sym typeface="Dosis"/>
              </a:rPr>
              <a:t>karena Train Precision &lt; Test Precision (baik itu sebelum maupun sesudah tuning hyperparameter)</a:t>
            </a:r>
            <a:r>
              <a:rPr lang="en-US" sz="1600">
                <a:latin typeface="Dosis"/>
                <a:ea typeface="Dosis"/>
                <a:cs typeface="Dosis"/>
                <a:sym typeface="Dosis"/>
              </a:rPr>
              <a:t> yang bisa mengindikasikan bahwa </a:t>
            </a:r>
            <a:r>
              <a:rPr b="1" lang="en-US" sz="1600">
                <a:latin typeface="Dosis"/>
                <a:ea typeface="Dosis"/>
                <a:cs typeface="Dosis"/>
                <a:sym typeface="Dosis"/>
              </a:rPr>
              <a:t>model Logistic Regression mungkin belum cukup kompleks atau belum menangkap pola yang ada dalam Data Training. </a:t>
            </a:r>
            <a:r>
              <a:rPr lang="en-US" sz="1600">
                <a:latin typeface="Dosis"/>
                <a:ea typeface="Dosis"/>
                <a:cs typeface="Dosis"/>
                <a:sym typeface="Dosis"/>
              </a:rPr>
              <a:t>Selain itu, </a:t>
            </a:r>
            <a:r>
              <a:rPr b="1" lang="en-US" sz="1600">
                <a:latin typeface="Dosis"/>
                <a:ea typeface="Dosis"/>
                <a:cs typeface="Dosis"/>
                <a:sym typeface="Dosis"/>
              </a:rPr>
              <a:t>mayoritas fitur yang digunakan adalah</a:t>
            </a:r>
            <a:r>
              <a:rPr b="1" i="1" lang="en-US" sz="1600">
                <a:latin typeface="Dosis"/>
                <a:ea typeface="Dosis"/>
                <a:cs typeface="Dosis"/>
                <a:sym typeface="Dosis"/>
              </a:rPr>
              <a:t> </a:t>
            </a:r>
            <a:r>
              <a:rPr b="1" lang="en-US" sz="1600">
                <a:latin typeface="Dosis"/>
                <a:ea typeface="Dosis"/>
                <a:cs typeface="Dosis"/>
                <a:sym typeface="Dosis"/>
              </a:rPr>
              <a:t>Feature Categorical sehingga memungkinkan bahwa hubungan</a:t>
            </a:r>
            <a:r>
              <a:rPr b="1" i="1" lang="en-US" sz="1600">
                <a:latin typeface="Dosis"/>
                <a:ea typeface="Dosis"/>
                <a:cs typeface="Dosis"/>
                <a:sym typeface="Dosis"/>
              </a:rPr>
              <a:t> </a:t>
            </a:r>
            <a:r>
              <a:rPr b="1" lang="en-US" sz="1600">
                <a:latin typeface="Dosis"/>
                <a:ea typeface="Dosis"/>
                <a:cs typeface="Dosis"/>
                <a:sym typeface="Dosis"/>
              </a:rPr>
              <a:t>fitur-fitur tersebut dengan kolom target adalah </a:t>
            </a:r>
            <a:r>
              <a:rPr b="1" i="1" lang="en-US" sz="1600">
                <a:latin typeface="Dosis"/>
                <a:ea typeface="Dosis"/>
                <a:cs typeface="Dosis"/>
                <a:sym typeface="Dosis"/>
              </a:rPr>
              <a:t>non-linear</a:t>
            </a:r>
            <a:r>
              <a:rPr b="1" lang="en-US" sz="1600">
                <a:latin typeface="Dosis"/>
                <a:ea typeface="Dosis"/>
                <a:cs typeface="Dosis"/>
                <a:sym typeface="Dosis"/>
              </a:rPr>
              <a:t>. </a:t>
            </a:r>
            <a:r>
              <a:rPr lang="en-US" sz="1600">
                <a:latin typeface="Dosis"/>
                <a:ea typeface="Dosis"/>
                <a:cs typeface="Dosis"/>
                <a:sym typeface="Dosis"/>
              </a:rPr>
              <a:t>Oleh karena itu,</a:t>
            </a:r>
            <a:r>
              <a:rPr b="1" lang="en-US" sz="1600">
                <a:latin typeface="Dosis"/>
                <a:ea typeface="Dosis"/>
                <a:cs typeface="Dosis"/>
                <a:sym typeface="Dosis"/>
              </a:rPr>
              <a:t> Logistic Regression mungkin kurang cocok untuk digunakan.</a:t>
            </a:r>
            <a:endParaRPr b="1" i="0" sz="1600" u="none" cap="none" strike="noStrike">
              <a:solidFill>
                <a:srgbClr val="000000"/>
              </a:solidFill>
              <a:latin typeface="Dosis"/>
              <a:ea typeface="Dosis"/>
              <a:cs typeface="Dosis"/>
              <a:sym typeface="Dosis"/>
            </a:endParaRPr>
          </a:p>
        </p:txBody>
      </p:sp>
      <p:sp>
        <p:nvSpPr>
          <p:cNvPr id="301" name="Google Shape;301;g29a3411d502_2_100"/>
          <p:cNvSpPr/>
          <p:nvPr/>
        </p:nvSpPr>
        <p:spPr>
          <a:xfrm>
            <a:off x="4049700" y="2749950"/>
            <a:ext cx="4245000" cy="443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Dosis"/>
                <a:ea typeface="Dosis"/>
                <a:cs typeface="Dosis"/>
                <a:sym typeface="Dosis"/>
              </a:rPr>
              <a:t>(</a:t>
            </a:r>
            <a:r>
              <a:rPr b="0" i="1" lang="en-US" sz="1600" u="none" cap="none" strike="noStrike">
                <a:solidFill>
                  <a:srgbClr val="000000"/>
                </a:solidFill>
                <a:latin typeface="Dosis"/>
                <a:ea typeface="Dosis"/>
                <a:cs typeface="Dosis"/>
                <a:sym typeface="Dosis"/>
              </a:rPr>
              <a:t>best hyperparameter </a:t>
            </a:r>
            <a:r>
              <a:rPr b="0" i="0" lang="en-US" sz="1600" u="none" cap="none" strike="noStrike">
                <a:solidFill>
                  <a:srgbClr val="000000"/>
                </a:solidFill>
                <a:latin typeface="Dosis"/>
                <a:ea typeface="Dosis"/>
                <a:cs typeface="Dosis"/>
                <a:sym typeface="Dosis"/>
              </a:rPr>
              <a:t>diperoleh melalui </a:t>
            </a:r>
            <a:r>
              <a:rPr b="0" i="1" lang="en-US" sz="1600" u="none" cap="none" strike="noStrike">
                <a:solidFill>
                  <a:srgbClr val="000000"/>
                </a:solidFill>
                <a:latin typeface="Dosis"/>
                <a:ea typeface="Dosis"/>
                <a:cs typeface="Dosis"/>
                <a:sym typeface="Dosis"/>
              </a:rPr>
              <a:t>grid search</a:t>
            </a:r>
            <a:r>
              <a:rPr b="0" i="0" lang="en-US" sz="1600" u="none" cap="none" strike="noStrike">
                <a:solidFill>
                  <a:srgbClr val="000000"/>
                </a:solidFill>
                <a:latin typeface="Dosis"/>
                <a:ea typeface="Dosis"/>
                <a:cs typeface="Dosis"/>
                <a:sym typeface="Dosis"/>
              </a:rPr>
              <a:t>)</a:t>
            </a:r>
            <a:endParaRPr b="0" i="0" sz="1600" u="none" cap="none" strike="noStrike">
              <a:solidFill>
                <a:srgbClr val="000000"/>
              </a:solidFill>
              <a:latin typeface="Dosis"/>
              <a:ea typeface="Dosis"/>
              <a:cs typeface="Dosis"/>
              <a:sym typeface="Dosis"/>
            </a:endParaRPr>
          </a:p>
        </p:txBody>
      </p:sp>
      <p:sp>
        <p:nvSpPr>
          <p:cNvPr id="302" name="Google Shape;302;g29a3411d502_2_100"/>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Modelling</a:t>
            </a:r>
            <a:endParaRPr/>
          </a:p>
        </p:txBody>
      </p:sp>
      <p:pic>
        <p:nvPicPr>
          <p:cNvPr id="303" name="Google Shape;303;g29a3411d502_2_100"/>
          <p:cNvPicPr preferRelativeResize="0"/>
          <p:nvPr/>
        </p:nvPicPr>
        <p:blipFill rotWithShape="1">
          <a:blip r:embed="rId3">
            <a:alphaModFix/>
          </a:blip>
          <a:srcRect b="49465" l="20210" r="69459" t="42165"/>
          <a:stretch/>
        </p:blipFill>
        <p:spPr>
          <a:xfrm>
            <a:off x="1010825" y="3055750"/>
            <a:ext cx="2572699" cy="1172300"/>
          </a:xfrm>
          <a:prstGeom prst="rect">
            <a:avLst/>
          </a:prstGeom>
          <a:noFill/>
          <a:ln>
            <a:noFill/>
          </a:ln>
        </p:spPr>
      </p:pic>
      <p:pic>
        <p:nvPicPr>
          <p:cNvPr id="304" name="Google Shape;304;g29a3411d502_2_100"/>
          <p:cNvPicPr preferRelativeResize="0"/>
          <p:nvPr/>
        </p:nvPicPr>
        <p:blipFill rotWithShape="1">
          <a:blip r:embed="rId4">
            <a:alphaModFix/>
          </a:blip>
          <a:srcRect b="42792" l="20185" r="59166" t="51941"/>
          <a:stretch/>
        </p:blipFill>
        <p:spPr>
          <a:xfrm>
            <a:off x="4297363" y="3352537"/>
            <a:ext cx="3540624" cy="507900"/>
          </a:xfrm>
          <a:prstGeom prst="rect">
            <a:avLst/>
          </a:prstGeom>
          <a:noFill/>
          <a:ln>
            <a:noFill/>
          </a:ln>
        </p:spPr>
      </p:pic>
      <p:pic>
        <p:nvPicPr>
          <p:cNvPr id="305" name="Google Shape;305;g29a3411d502_2_100"/>
          <p:cNvPicPr preferRelativeResize="0"/>
          <p:nvPr/>
        </p:nvPicPr>
        <p:blipFill rotWithShape="1">
          <a:blip r:embed="rId5">
            <a:alphaModFix/>
          </a:blip>
          <a:srcRect b="39850" l="20273" r="69457" t="50787"/>
          <a:stretch/>
        </p:blipFill>
        <p:spPr>
          <a:xfrm>
            <a:off x="9001900" y="3003412"/>
            <a:ext cx="2489923" cy="1276973"/>
          </a:xfrm>
          <a:prstGeom prst="rect">
            <a:avLst/>
          </a:prstGeom>
          <a:noFill/>
          <a:ln>
            <a:noFill/>
          </a:ln>
        </p:spPr>
      </p:pic>
      <p:sp>
        <p:nvSpPr>
          <p:cNvPr id="306" name="Google Shape;306;g29a3411d502_2_100"/>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3</a:t>
            </a:r>
            <a:endParaRPr b="1" i="0" sz="1600" u="none" cap="none" strike="noStrike">
              <a:solidFill>
                <a:srgbClr val="000000"/>
              </a:solidFill>
              <a:latin typeface="Dosis"/>
              <a:ea typeface="Dosis"/>
              <a:cs typeface="Dosis"/>
              <a:sym typeface="Dosi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9a3411d502_2_66"/>
          <p:cNvSpPr/>
          <p:nvPr/>
        </p:nvSpPr>
        <p:spPr>
          <a:xfrm>
            <a:off x="795925" y="1271025"/>
            <a:ext cx="10695900" cy="2468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US" sz="1700" u="none" cap="none" strike="noStrike">
                <a:solidFill>
                  <a:srgbClr val="000000"/>
                </a:solidFill>
                <a:latin typeface="Dosis"/>
                <a:ea typeface="Dosis"/>
                <a:cs typeface="Dosis"/>
                <a:sym typeface="Dosis"/>
              </a:rPr>
              <a:t>K-Nearest Neighbor</a:t>
            </a:r>
            <a:endParaRPr b="1" i="0" sz="17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600"/>
              <a:buFont typeface="Arial"/>
              <a:buNone/>
            </a:pPr>
            <a:r>
              <a:rPr b="0" i="0" lang="en-US" sz="1700" u="none" cap="none" strike="noStrike">
                <a:solidFill>
                  <a:schemeClr val="dk1"/>
                </a:solidFill>
                <a:latin typeface="Dosis"/>
                <a:ea typeface="Dosis"/>
                <a:cs typeface="Dosis"/>
                <a:sym typeface="Dosis"/>
              </a:rPr>
              <a:t>KNN digunakan karena kemampuannya menangani data </a:t>
            </a:r>
            <a:r>
              <a:rPr b="0" i="1" lang="en-US" sz="1700" u="none" cap="none" strike="noStrike">
                <a:solidFill>
                  <a:schemeClr val="dk1"/>
                </a:solidFill>
                <a:latin typeface="Dosis"/>
                <a:ea typeface="Dosis"/>
                <a:cs typeface="Dosis"/>
                <a:sym typeface="Dosis"/>
              </a:rPr>
              <a:t>non-linear</a:t>
            </a:r>
            <a:r>
              <a:rPr b="0" i="0" lang="en-US" sz="1700" u="none" cap="none" strike="noStrike">
                <a:solidFill>
                  <a:schemeClr val="dk1"/>
                </a:solidFill>
                <a:latin typeface="Dosis"/>
                <a:ea typeface="Dosis"/>
                <a:cs typeface="Dosis"/>
                <a:sym typeface="Dosis"/>
              </a:rPr>
              <a:t> dan fleksibilitas dalam menyesuaikan dengan pola yang kompleks. Hyperparameter dipilih untuk memperoleh model yang optimal dengan menghindari </a:t>
            </a:r>
            <a:r>
              <a:rPr b="0" i="1" lang="en-US" sz="1700" u="none" cap="none" strike="noStrike">
                <a:solidFill>
                  <a:schemeClr val="dk1"/>
                </a:solidFill>
                <a:latin typeface="Dosis"/>
                <a:ea typeface="Dosis"/>
                <a:cs typeface="Dosis"/>
                <a:sym typeface="Dosis"/>
              </a:rPr>
              <a:t>overfitting</a:t>
            </a:r>
            <a:r>
              <a:rPr b="0" i="0" lang="en-US" sz="1700" u="none" cap="none" strike="noStrike">
                <a:solidFill>
                  <a:schemeClr val="dk1"/>
                </a:solidFill>
                <a:latin typeface="Dosis"/>
                <a:ea typeface="Dosis"/>
                <a:cs typeface="Dosis"/>
                <a:sym typeface="Dosis"/>
              </a:rPr>
              <a:t> dan </a:t>
            </a:r>
            <a:r>
              <a:rPr b="0" i="1" lang="en-US" sz="1700" u="none" cap="none" strike="noStrike">
                <a:solidFill>
                  <a:schemeClr val="dk1"/>
                </a:solidFill>
                <a:latin typeface="Dosis"/>
                <a:ea typeface="Dosis"/>
                <a:cs typeface="Dosis"/>
                <a:sym typeface="Dosis"/>
              </a:rPr>
              <a:t>underfitting</a:t>
            </a:r>
            <a:r>
              <a:rPr b="0" i="0" lang="en-US" sz="1700" u="none" cap="none" strike="noStrike">
                <a:solidFill>
                  <a:schemeClr val="dk1"/>
                </a:solidFill>
                <a:latin typeface="Dosis"/>
                <a:ea typeface="Dosis"/>
                <a:cs typeface="Dosis"/>
                <a:sym typeface="Dosis"/>
              </a:rPr>
              <a:t>.</a:t>
            </a:r>
            <a:endParaRPr b="0" i="0" sz="1700" u="none" cap="none" strike="noStrike">
              <a:solidFill>
                <a:schemeClr val="dk1"/>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600"/>
              <a:buFont typeface="Arial"/>
              <a:buNone/>
            </a:pPr>
            <a:r>
              <a:rPr b="0" i="0" lang="en-US" sz="1700" u="none" cap="none" strike="noStrike">
                <a:solidFill>
                  <a:schemeClr val="dk1"/>
                </a:solidFill>
                <a:latin typeface="Dosis"/>
                <a:ea typeface="Dosis"/>
                <a:cs typeface="Dosis"/>
                <a:sym typeface="Dosis"/>
              </a:rPr>
              <a:t>Hyperparameter yang digunakan:</a:t>
            </a:r>
            <a:endParaRPr b="0" i="0" sz="1700" u="none" cap="none" strike="noStrike">
              <a:solidFill>
                <a:schemeClr val="dk1"/>
              </a:solidFill>
              <a:latin typeface="Dosis"/>
              <a:ea typeface="Dosis"/>
              <a:cs typeface="Dosis"/>
              <a:sym typeface="Dosis"/>
            </a:endParaRPr>
          </a:p>
          <a:p>
            <a:pPr indent="-336550" lvl="0" marL="457200" marR="0" rtl="0" algn="just">
              <a:lnSpc>
                <a:spcPct val="100000"/>
              </a:lnSpc>
              <a:spcBef>
                <a:spcPts val="0"/>
              </a:spcBef>
              <a:spcAft>
                <a:spcPts val="0"/>
              </a:spcAft>
              <a:buClr>
                <a:srgbClr val="000000"/>
              </a:buClr>
              <a:buSzPts val="1700"/>
              <a:buFont typeface="Dosis"/>
              <a:buChar char="●"/>
            </a:pPr>
            <a:r>
              <a:rPr b="0" i="0" lang="en-US" sz="1700" u="none" cap="none" strike="noStrike">
                <a:solidFill>
                  <a:srgbClr val="000000"/>
                </a:solidFill>
                <a:latin typeface="Dosis"/>
                <a:ea typeface="Dosis"/>
                <a:cs typeface="Dosis"/>
                <a:sym typeface="Dosis"/>
              </a:rPr>
              <a:t>n_neighbors</a:t>
            </a:r>
            <a:endParaRPr b="0" i="0" sz="1700" u="none" cap="none" strike="noStrike">
              <a:solidFill>
                <a:srgbClr val="000000"/>
              </a:solidFill>
              <a:latin typeface="Dosis"/>
              <a:ea typeface="Dosis"/>
              <a:cs typeface="Dosis"/>
              <a:sym typeface="Dosis"/>
            </a:endParaRPr>
          </a:p>
          <a:p>
            <a:pPr indent="-336550" lvl="0" marL="457200" marR="0" rtl="0" algn="just">
              <a:lnSpc>
                <a:spcPct val="100000"/>
              </a:lnSpc>
              <a:spcBef>
                <a:spcPts val="0"/>
              </a:spcBef>
              <a:spcAft>
                <a:spcPts val="0"/>
              </a:spcAft>
              <a:buClr>
                <a:srgbClr val="000000"/>
              </a:buClr>
              <a:buSzPts val="1700"/>
              <a:buFont typeface="Dosis"/>
              <a:buChar char="●"/>
            </a:pPr>
            <a:r>
              <a:rPr b="0" i="0" lang="en-US" sz="1700" u="none" cap="none" strike="noStrike">
                <a:solidFill>
                  <a:srgbClr val="000000"/>
                </a:solidFill>
                <a:latin typeface="Dosis"/>
                <a:ea typeface="Dosis"/>
                <a:cs typeface="Dosis"/>
                <a:sym typeface="Dosis"/>
              </a:rPr>
              <a:t>p</a:t>
            </a:r>
            <a:endParaRPr b="0" i="0" sz="1700" u="none" cap="none" strike="noStrike">
              <a:solidFill>
                <a:srgbClr val="000000"/>
              </a:solidFill>
              <a:latin typeface="Dosis"/>
              <a:ea typeface="Dosis"/>
              <a:cs typeface="Dosis"/>
              <a:sym typeface="Dosis"/>
            </a:endParaRPr>
          </a:p>
          <a:p>
            <a:pPr indent="-336550" lvl="0" marL="457200" marR="0" rtl="0" algn="just">
              <a:lnSpc>
                <a:spcPct val="100000"/>
              </a:lnSpc>
              <a:spcBef>
                <a:spcPts val="0"/>
              </a:spcBef>
              <a:spcAft>
                <a:spcPts val="0"/>
              </a:spcAft>
              <a:buClr>
                <a:srgbClr val="000000"/>
              </a:buClr>
              <a:buSzPts val="1700"/>
              <a:buFont typeface="Dosis"/>
              <a:buChar char="●"/>
            </a:pPr>
            <a:r>
              <a:rPr b="0" i="0" lang="en-US" sz="1700" u="none" cap="none" strike="noStrike">
                <a:solidFill>
                  <a:srgbClr val="000000"/>
                </a:solidFill>
                <a:latin typeface="Dosis"/>
                <a:ea typeface="Dosis"/>
                <a:cs typeface="Dosis"/>
                <a:sym typeface="Dosis"/>
              </a:rPr>
              <a:t>weight</a:t>
            </a:r>
            <a:endParaRPr b="0" i="0" sz="1700" u="none" cap="none" strike="noStrike">
              <a:solidFill>
                <a:srgbClr val="000000"/>
              </a:solidFill>
              <a:latin typeface="Dosis"/>
              <a:ea typeface="Dosis"/>
              <a:cs typeface="Dosis"/>
              <a:sym typeface="Dosis"/>
            </a:endParaRPr>
          </a:p>
        </p:txBody>
      </p:sp>
      <p:sp>
        <p:nvSpPr>
          <p:cNvPr id="313" name="Google Shape;313;g29a3411d502_2_66"/>
          <p:cNvSpPr/>
          <p:nvPr/>
        </p:nvSpPr>
        <p:spPr>
          <a:xfrm>
            <a:off x="3875925" y="4120125"/>
            <a:ext cx="4808700" cy="76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29a3411d502_2_66"/>
          <p:cNvSpPr txBox="1"/>
          <p:nvPr/>
        </p:nvSpPr>
        <p:spPr>
          <a:xfrm>
            <a:off x="4310400" y="4247925"/>
            <a:ext cx="63255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2"/>
                </a:solidFill>
                <a:latin typeface="Arial"/>
                <a:ea typeface="Arial"/>
                <a:cs typeface="Arial"/>
                <a:sym typeface="Arial"/>
              </a:rPr>
              <a:t>TUNING HYPERPARAMETER</a:t>
            </a:r>
            <a:endParaRPr b="0" i="0" sz="2100" u="none" cap="none" strike="noStrike">
              <a:solidFill>
                <a:schemeClr val="dk2"/>
              </a:solidFill>
              <a:latin typeface="Arial"/>
              <a:ea typeface="Arial"/>
              <a:cs typeface="Arial"/>
              <a:sym typeface="Arial"/>
            </a:endParaRPr>
          </a:p>
        </p:txBody>
      </p:sp>
      <p:sp>
        <p:nvSpPr>
          <p:cNvPr id="315" name="Google Shape;315;g29a3411d502_2_66"/>
          <p:cNvSpPr/>
          <p:nvPr/>
        </p:nvSpPr>
        <p:spPr>
          <a:xfrm>
            <a:off x="1487063" y="5136000"/>
            <a:ext cx="9597600" cy="10713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Dosis"/>
                <a:ea typeface="Dosis"/>
                <a:cs typeface="Dosis"/>
                <a:sym typeface="Dosis"/>
              </a:rPr>
              <a:t>Namun, hasil yang diperoleh menunjukkan bahwa model </a:t>
            </a:r>
            <a:r>
              <a:rPr lang="en-US" sz="1600">
                <a:latin typeface="Dosis"/>
                <a:ea typeface="Dosis"/>
                <a:cs typeface="Dosis"/>
                <a:sym typeface="Dosis"/>
              </a:rPr>
              <a:t>KNN</a:t>
            </a:r>
            <a:r>
              <a:rPr b="0" i="0" lang="en-US" sz="1600" u="none" cap="none" strike="noStrike">
                <a:solidFill>
                  <a:srgbClr val="000000"/>
                </a:solidFill>
                <a:latin typeface="Dosis"/>
                <a:ea typeface="Dosis"/>
                <a:cs typeface="Dosis"/>
                <a:sym typeface="Dosis"/>
              </a:rPr>
              <a:t> bukan merupakan model terbaik karena </a:t>
            </a:r>
            <a:r>
              <a:rPr b="1" lang="en-US" sz="1600">
                <a:solidFill>
                  <a:schemeClr val="dk1"/>
                </a:solidFill>
                <a:latin typeface="Dosis"/>
                <a:ea typeface="Dosis"/>
                <a:cs typeface="Dosis"/>
                <a:sym typeface="Dosis"/>
              </a:rPr>
              <a:t>T</a:t>
            </a:r>
            <a:r>
              <a:rPr b="1" lang="en-US" sz="1600">
                <a:solidFill>
                  <a:schemeClr val="dk1"/>
                </a:solidFill>
                <a:latin typeface="Dosis"/>
                <a:ea typeface="Dosis"/>
                <a:cs typeface="Dosis"/>
                <a:sym typeface="Dosis"/>
              </a:rPr>
              <a:t>rain Precision &lt; Test Precision (baik itu sebelum maupun sesudah Tuning Hyperparameter)</a:t>
            </a:r>
            <a:r>
              <a:rPr lang="en-US" sz="1600">
                <a:solidFill>
                  <a:schemeClr val="dk1"/>
                </a:solidFill>
                <a:latin typeface="Dosis"/>
                <a:ea typeface="Dosis"/>
                <a:cs typeface="Dosis"/>
                <a:sym typeface="Dosis"/>
              </a:rPr>
              <a:t> yang bisa mengindikasikan bahwa </a:t>
            </a:r>
            <a:r>
              <a:rPr b="1" lang="en-US" sz="1600">
                <a:solidFill>
                  <a:schemeClr val="dk1"/>
                </a:solidFill>
                <a:latin typeface="Dosis"/>
                <a:ea typeface="Dosis"/>
                <a:cs typeface="Dosis"/>
                <a:sym typeface="Dosis"/>
              </a:rPr>
              <a:t>model KNN mungkin belum cukup kompleks atau belum menangkap pola yang ada dalam Data Training. </a:t>
            </a:r>
            <a:endParaRPr b="0" i="0" sz="1600" u="none" cap="none" strike="noStrike">
              <a:solidFill>
                <a:srgbClr val="000000"/>
              </a:solidFill>
              <a:latin typeface="Dosis"/>
              <a:ea typeface="Dosis"/>
              <a:cs typeface="Dosis"/>
              <a:sym typeface="Dosis"/>
            </a:endParaRPr>
          </a:p>
        </p:txBody>
      </p:sp>
      <p:sp>
        <p:nvSpPr>
          <p:cNvPr id="316" name="Google Shape;316;g29a3411d502_2_66"/>
          <p:cNvSpPr/>
          <p:nvPr/>
        </p:nvSpPr>
        <p:spPr>
          <a:xfrm>
            <a:off x="3973500" y="3130950"/>
            <a:ext cx="4245000" cy="443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Dosis"/>
                <a:ea typeface="Dosis"/>
                <a:cs typeface="Dosis"/>
                <a:sym typeface="Dosis"/>
              </a:rPr>
              <a:t>(</a:t>
            </a:r>
            <a:r>
              <a:rPr b="0" i="1" lang="en-US" sz="1600" u="none" cap="none" strike="noStrike">
                <a:solidFill>
                  <a:srgbClr val="000000"/>
                </a:solidFill>
                <a:latin typeface="Dosis"/>
                <a:ea typeface="Dosis"/>
                <a:cs typeface="Dosis"/>
                <a:sym typeface="Dosis"/>
              </a:rPr>
              <a:t>best hyperparameter </a:t>
            </a:r>
            <a:r>
              <a:rPr b="0" i="0" lang="en-US" sz="1600" u="none" cap="none" strike="noStrike">
                <a:solidFill>
                  <a:srgbClr val="000000"/>
                </a:solidFill>
                <a:latin typeface="Dosis"/>
                <a:ea typeface="Dosis"/>
                <a:cs typeface="Dosis"/>
                <a:sym typeface="Dosis"/>
              </a:rPr>
              <a:t>diperoleh melalui </a:t>
            </a:r>
            <a:r>
              <a:rPr b="0" i="1" lang="en-US" sz="1600" u="none" cap="none" strike="noStrike">
                <a:solidFill>
                  <a:srgbClr val="000000"/>
                </a:solidFill>
                <a:latin typeface="Dosis"/>
                <a:ea typeface="Dosis"/>
                <a:cs typeface="Dosis"/>
                <a:sym typeface="Dosis"/>
              </a:rPr>
              <a:t>grid search</a:t>
            </a:r>
            <a:r>
              <a:rPr b="0" i="0" lang="en-US" sz="1600" u="none" cap="none" strike="noStrike">
                <a:solidFill>
                  <a:srgbClr val="000000"/>
                </a:solidFill>
                <a:latin typeface="Dosis"/>
                <a:ea typeface="Dosis"/>
                <a:cs typeface="Dosis"/>
                <a:sym typeface="Dosis"/>
              </a:rPr>
              <a:t>)</a:t>
            </a:r>
            <a:endParaRPr b="0" i="0" sz="1600" u="none" cap="none" strike="noStrike">
              <a:solidFill>
                <a:srgbClr val="000000"/>
              </a:solidFill>
              <a:latin typeface="Dosis"/>
              <a:ea typeface="Dosis"/>
              <a:cs typeface="Dosis"/>
              <a:sym typeface="Dosis"/>
            </a:endParaRPr>
          </a:p>
        </p:txBody>
      </p:sp>
      <p:sp>
        <p:nvSpPr>
          <p:cNvPr id="317" name="Google Shape;317;g29a3411d502_2_66"/>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3200"/>
              <a:buFont typeface="Arial"/>
              <a:buNone/>
            </a:pPr>
            <a:r>
              <a:rPr lang="en-US" sz="3200">
                <a:solidFill>
                  <a:srgbClr val="0198A3"/>
                </a:solidFill>
              </a:rPr>
              <a:t>Modelling</a:t>
            </a:r>
            <a:endParaRPr/>
          </a:p>
        </p:txBody>
      </p:sp>
      <p:pic>
        <p:nvPicPr>
          <p:cNvPr id="318" name="Google Shape;318;g29a3411d502_2_66"/>
          <p:cNvPicPr preferRelativeResize="0"/>
          <p:nvPr/>
        </p:nvPicPr>
        <p:blipFill rotWithShape="1">
          <a:blip r:embed="rId3">
            <a:alphaModFix/>
          </a:blip>
          <a:srcRect b="50512" l="20323" r="69513" t="42656"/>
          <a:stretch/>
        </p:blipFill>
        <p:spPr>
          <a:xfrm>
            <a:off x="871550" y="3464200"/>
            <a:ext cx="2833742" cy="1071301"/>
          </a:xfrm>
          <a:prstGeom prst="rect">
            <a:avLst/>
          </a:prstGeom>
          <a:noFill/>
          <a:ln>
            <a:noFill/>
          </a:ln>
        </p:spPr>
      </p:pic>
      <p:pic>
        <p:nvPicPr>
          <p:cNvPr id="319" name="Google Shape;319;g29a3411d502_2_66"/>
          <p:cNvPicPr preferRelativeResize="0"/>
          <p:nvPr/>
        </p:nvPicPr>
        <p:blipFill rotWithShape="1">
          <a:blip r:embed="rId4">
            <a:alphaModFix/>
          </a:blip>
          <a:srcRect b="48245" l="20298" r="49678" t="46841"/>
          <a:stretch/>
        </p:blipFill>
        <p:spPr>
          <a:xfrm>
            <a:off x="3875926" y="3683400"/>
            <a:ext cx="4819872" cy="443699"/>
          </a:xfrm>
          <a:prstGeom prst="rect">
            <a:avLst/>
          </a:prstGeom>
          <a:noFill/>
          <a:ln>
            <a:noFill/>
          </a:ln>
        </p:spPr>
      </p:pic>
      <p:pic>
        <p:nvPicPr>
          <p:cNvPr id="320" name="Google Shape;320;g29a3411d502_2_66"/>
          <p:cNvPicPr preferRelativeResize="0"/>
          <p:nvPr/>
        </p:nvPicPr>
        <p:blipFill rotWithShape="1">
          <a:blip r:embed="rId5">
            <a:alphaModFix/>
          </a:blip>
          <a:srcRect b="44058" l="20057" r="69116" t="48618"/>
          <a:stretch/>
        </p:blipFill>
        <p:spPr>
          <a:xfrm>
            <a:off x="8942625" y="3369600"/>
            <a:ext cx="2815814" cy="1071301"/>
          </a:xfrm>
          <a:prstGeom prst="rect">
            <a:avLst/>
          </a:prstGeom>
          <a:noFill/>
          <a:ln>
            <a:noFill/>
          </a:ln>
        </p:spPr>
      </p:pic>
      <p:sp>
        <p:nvSpPr>
          <p:cNvPr id="321" name="Google Shape;321;g29a3411d502_2_66"/>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3</a:t>
            </a:r>
            <a:endParaRPr b="1" i="0" sz="1600" u="none" cap="none" strike="noStrike">
              <a:solidFill>
                <a:srgbClr val="000000"/>
              </a:solidFill>
              <a:latin typeface="Dosis"/>
              <a:ea typeface="Dosis"/>
              <a:cs typeface="Dosis"/>
              <a:sym typeface="Dosi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9a3411d502_2_84"/>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Modelling</a:t>
            </a:r>
            <a:endParaRPr>
              <a:solidFill>
                <a:srgbClr val="0198A3"/>
              </a:solidFill>
            </a:endParaRPr>
          </a:p>
        </p:txBody>
      </p:sp>
      <p:sp>
        <p:nvSpPr>
          <p:cNvPr id="328" name="Google Shape;328;g29a3411d502_2_84"/>
          <p:cNvSpPr/>
          <p:nvPr/>
        </p:nvSpPr>
        <p:spPr>
          <a:xfrm>
            <a:off x="795925" y="1271025"/>
            <a:ext cx="10695900" cy="2468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US" sz="1700" u="none" cap="none" strike="noStrike">
                <a:solidFill>
                  <a:srgbClr val="000000"/>
                </a:solidFill>
                <a:latin typeface="Dosis"/>
                <a:ea typeface="Dosis"/>
                <a:cs typeface="Dosis"/>
                <a:sym typeface="Dosis"/>
              </a:rPr>
              <a:t>Decision Tree</a:t>
            </a:r>
            <a:endParaRPr b="1" i="0" sz="17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600"/>
              <a:buFont typeface="Arial"/>
              <a:buNone/>
            </a:pPr>
            <a:r>
              <a:rPr b="0" i="0" lang="en-US" sz="1700" u="none" cap="none" strike="noStrike">
                <a:solidFill>
                  <a:schemeClr val="dk1"/>
                </a:solidFill>
                <a:latin typeface="Dosis"/>
                <a:ea typeface="Dosis"/>
                <a:cs typeface="Dosis"/>
                <a:sym typeface="Dosis"/>
              </a:rPr>
              <a:t>Decision Tree digunakan karena kemampuannya untuk menangani klasifikasi </a:t>
            </a:r>
            <a:r>
              <a:rPr b="0" i="1" lang="en-US" sz="1700" u="none" cap="none" strike="noStrike">
                <a:solidFill>
                  <a:schemeClr val="dk1"/>
                </a:solidFill>
                <a:latin typeface="Dosis"/>
                <a:ea typeface="Dosis"/>
                <a:cs typeface="Dosis"/>
                <a:sym typeface="Dosis"/>
              </a:rPr>
              <a:t>non-linear</a:t>
            </a:r>
            <a:r>
              <a:rPr b="0" i="0" lang="en-US" sz="1700" u="none" cap="none" strike="noStrike">
                <a:solidFill>
                  <a:schemeClr val="dk1"/>
                </a:solidFill>
                <a:latin typeface="Dosis"/>
                <a:ea typeface="Dosis"/>
                <a:cs typeface="Dosis"/>
                <a:sym typeface="Dosis"/>
              </a:rPr>
              <a:t> dan mudah diinterpretasikan. Hyperparameter dipilih untuk mengontrol kompleksitas pohon dan mencegah </a:t>
            </a:r>
            <a:r>
              <a:rPr b="0" i="1" lang="en-US" sz="1700" u="none" cap="none" strike="noStrike">
                <a:solidFill>
                  <a:schemeClr val="dk1"/>
                </a:solidFill>
                <a:latin typeface="Dosis"/>
                <a:ea typeface="Dosis"/>
                <a:cs typeface="Dosis"/>
                <a:sym typeface="Dosis"/>
              </a:rPr>
              <a:t>overfitting</a:t>
            </a:r>
            <a:r>
              <a:rPr b="0" i="0" lang="en-US" sz="1700" u="none" cap="none" strike="noStrike">
                <a:solidFill>
                  <a:schemeClr val="dk1"/>
                </a:solidFill>
                <a:latin typeface="Dosis"/>
                <a:ea typeface="Dosis"/>
                <a:cs typeface="Dosis"/>
                <a:sym typeface="Dosis"/>
              </a:rPr>
              <a:t>.</a:t>
            </a:r>
            <a:endParaRPr b="0" i="0" sz="1700" u="none" cap="none" strike="noStrike">
              <a:solidFill>
                <a:schemeClr val="dk1"/>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600"/>
              <a:buFont typeface="Arial"/>
              <a:buNone/>
            </a:pPr>
            <a:r>
              <a:rPr b="0" i="0" lang="en-US" sz="1700" u="none" cap="none" strike="noStrike">
                <a:solidFill>
                  <a:schemeClr val="dk1"/>
                </a:solidFill>
                <a:latin typeface="Dosis"/>
                <a:ea typeface="Dosis"/>
                <a:cs typeface="Dosis"/>
                <a:sym typeface="Dosis"/>
              </a:rPr>
              <a:t>Hyperparameter yang digunakan:</a:t>
            </a:r>
            <a:endParaRPr b="0" i="0" sz="1700" u="none" cap="none" strike="noStrike">
              <a:solidFill>
                <a:schemeClr val="dk1"/>
              </a:solidFill>
              <a:latin typeface="Dosis"/>
              <a:ea typeface="Dosis"/>
              <a:cs typeface="Dosis"/>
              <a:sym typeface="Dosis"/>
            </a:endParaRPr>
          </a:p>
          <a:p>
            <a:pPr indent="-336550" lvl="0" marL="457200" marR="0" rtl="0" algn="just">
              <a:lnSpc>
                <a:spcPct val="100000"/>
              </a:lnSpc>
              <a:spcBef>
                <a:spcPts val="0"/>
              </a:spcBef>
              <a:spcAft>
                <a:spcPts val="0"/>
              </a:spcAft>
              <a:buClr>
                <a:srgbClr val="000000"/>
              </a:buClr>
              <a:buSzPts val="1700"/>
              <a:buFont typeface="Dosis"/>
              <a:buChar char="●"/>
            </a:pPr>
            <a:r>
              <a:rPr b="0" i="0" lang="en-US" sz="1700" u="none" cap="none" strike="noStrike">
                <a:solidFill>
                  <a:srgbClr val="000000"/>
                </a:solidFill>
                <a:latin typeface="Dosis"/>
                <a:ea typeface="Dosis"/>
                <a:cs typeface="Dosis"/>
                <a:sym typeface="Dosis"/>
              </a:rPr>
              <a:t>Criterion</a:t>
            </a:r>
            <a:endParaRPr b="0" i="0" sz="1700" u="none" cap="none" strike="noStrike">
              <a:solidFill>
                <a:srgbClr val="000000"/>
              </a:solidFill>
              <a:latin typeface="Dosis"/>
              <a:ea typeface="Dosis"/>
              <a:cs typeface="Dosis"/>
              <a:sym typeface="Dosis"/>
            </a:endParaRPr>
          </a:p>
          <a:p>
            <a:pPr indent="-336550" lvl="0" marL="457200" marR="0" rtl="0" algn="just">
              <a:lnSpc>
                <a:spcPct val="100000"/>
              </a:lnSpc>
              <a:spcBef>
                <a:spcPts val="0"/>
              </a:spcBef>
              <a:spcAft>
                <a:spcPts val="0"/>
              </a:spcAft>
              <a:buClr>
                <a:srgbClr val="000000"/>
              </a:buClr>
              <a:buSzPts val="1700"/>
              <a:buFont typeface="Dosis"/>
              <a:buChar char="●"/>
            </a:pPr>
            <a:r>
              <a:rPr b="0" i="0" lang="en-US" sz="1700" u="none" cap="none" strike="noStrike">
                <a:solidFill>
                  <a:srgbClr val="000000"/>
                </a:solidFill>
                <a:latin typeface="Dosis"/>
                <a:ea typeface="Dosis"/>
                <a:cs typeface="Dosis"/>
                <a:sym typeface="Dosis"/>
              </a:rPr>
              <a:t>Max Depth</a:t>
            </a:r>
            <a:endParaRPr b="0" i="0" sz="1700" u="none" cap="none" strike="noStrike">
              <a:solidFill>
                <a:srgbClr val="000000"/>
              </a:solidFill>
              <a:latin typeface="Dosis"/>
              <a:ea typeface="Dosis"/>
              <a:cs typeface="Dosis"/>
              <a:sym typeface="Dosis"/>
            </a:endParaRPr>
          </a:p>
          <a:p>
            <a:pPr indent="-336550" lvl="0" marL="457200" marR="0" rtl="0" algn="just">
              <a:lnSpc>
                <a:spcPct val="100000"/>
              </a:lnSpc>
              <a:spcBef>
                <a:spcPts val="0"/>
              </a:spcBef>
              <a:spcAft>
                <a:spcPts val="0"/>
              </a:spcAft>
              <a:buClr>
                <a:srgbClr val="000000"/>
              </a:buClr>
              <a:buSzPts val="1700"/>
              <a:buFont typeface="Dosis"/>
              <a:buChar char="●"/>
            </a:pPr>
            <a:r>
              <a:rPr b="0" i="0" lang="en-US" sz="1700" u="none" cap="none" strike="noStrike">
                <a:solidFill>
                  <a:srgbClr val="000000"/>
                </a:solidFill>
                <a:latin typeface="Dosis"/>
                <a:ea typeface="Dosis"/>
                <a:cs typeface="Dosis"/>
                <a:sym typeface="Dosis"/>
              </a:rPr>
              <a:t>Min Samples Leaf</a:t>
            </a:r>
            <a:endParaRPr b="0" i="0" sz="1700" u="none" cap="none" strike="noStrike">
              <a:solidFill>
                <a:srgbClr val="000000"/>
              </a:solidFill>
              <a:latin typeface="Dosis"/>
              <a:ea typeface="Dosis"/>
              <a:cs typeface="Dosis"/>
              <a:sym typeface="Dosis"/>
            </a:endParaRPr>
          </a:p>
          <a:p>
            <a:pPr indent="-336550" lvl="0" marL="457200" marR="0" rtl="0" algn="just">
              <a:lnSpc>
                <a:spcPct val="100000"/>
              </a:lnSpc>
              <a:spcBef>
                <a:spcPts val="0"/>
              </a:spcBef>
              <a:spcAft>
                <a:spcPts val="0"/>
              </a:spcAft>
              <a:buClr>
                <a:srgbClr val="000000"/>
              </a:buClr>
              <a:buSzPts val="1700"/>
              <a:buFont typeface="Dosis"/>
              <a:buChar char="●"/>
            </a:pPr>
            <a:r>
              <a:rPr b="0" i="0" lang="en-US" sz="1700" u="none" cap="none" strike="noStrike">
                <a:solidFill>
                  <a:srgbClr val="000000"/>
                </a:solidFill>
                <a:latin typeface="Dosis"/>
                <a:ea typeface="Dosis"/>
                <a:cs typeface="Dosis"/>
                <a:sym typeface="Dosis"/>
              </a:rPr>
              <a:t>Min Samples Split</a:t>
            </a:r>
            <a:endParaRPr b="0" i="0" sz="1700" u="none" cap="none" strike="noStrike">
              <a:solidFill>
                <a:srgbClr val="000000"/>
              </a:solidFill>
              <a:latin typeface="Dosis"/>
              <a:ea typeface="Dosis"/>
              <a:cs typeface="Dosis"/>
              <a:sym typeface="Dosis"/>
            </a:endParaRPr>
          </a:p>
        </p:txBody>
      </p:sp>
      <p:sp>
        <p:nvSpPr>
          <p:cNvPr id="329" name="Google Shape;329;g29a3411d502_2_84"/>
          <p:cNvSpPr/>
          <p:nvPr/>
        </p:nvSpPr>
        <p:spPr>
          <a:xfrm>
            <a:off x="3875925" y="4272525"/>
            <a:ext cx="4808700" cy="76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29a3411d502_2_84"/>
          <p:cNvSpPr txBox="1"/>
          <p:nvPr/>
        </p:nvSpPr>
        <p:spPr>
          <a:xfrm>
            <a:off x="4310400" y="4400325"/>
            <a:ext cx="63255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2"/>
                </a:solidFill>
                <a:latin typeface="Arial"/>
                <a:ea typeface="Arial"/>
                <a:cs typeface="Arial"/>
                <a:sym typeface="Arial"/>
              </a:rPr>
              <a:t>TUNING HYPERPARAMETER</a:t>
            </a:r>
            <a:endParaRPr b="0" i="0" sz="2100" u="none" cap="none" strike="noStrike">
              <a:solidFill>
                <a:schemeClr val="dk2"/>
              </a:solidFill>
              <a:latin typeface="Arial"/>
              <a:ea typeface="Arial"/>
              <a:cs typeface="Arial"/>
              <a:sym typeface="Arial"/>
            </a:endParaRPr>
          </a:p>
        </p:txBody>
      </p:sp>
      <p:sp>
        <p:nvSpPr>
          <p:cNvPr id="331" name="Google Shape;331;g29a3411d502_2_84"/>
          <p:cNvSpPr/>
          <p:nvPr/>
        </p:nvSpPr>
        <p:spPr>
          <a:xfrm>
            <a:off x="1481975" y="5378200"/>
            <a:ext cx="9597600" cy="10713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Dosis"/>
                <a:ea typeface="Dosis"/>
                <a:cs typeface="Dosis"/>
                <a:sym typeface="Dosis"/>
              </a:rPr>
              <a:t>Hasil yang diperoleh menunjukkan bahwa </a:t>
            </a:r>
            <a:r>
              <a:rPr b="1" i="0" lang="en-US" sz="1600" u="none" cap="none" strike="noStrike">
                <a:solidFill>
                  <a:srgbClr val="000000"/>
                </a:solidFill>
                <a:latin typeface="Dosis"/>
                <a:ea typeface="Dosis"/>
                <a:cs typeface="Dosis"/>
                <a:sym typeface="Dosis"/>
              </a:rPr>
              <a:t>model Decisi</a:t>
            </a:r>
            <a:r>
              <a:rPr b="1" lang="en-US" sz="1600">
                <a:latin typeface="Dosis"/>
                <a:ea typeface="Dosis"/>
                <a:cs typeface="Dosis"/>
                <a:sym typeface="Dosis"/>
              </a:rPr>
              <a:t>on Tree</a:t>
            </a:r>
            <a:r>
              <a:rPr b="1" i="0" lang="en-US" sz="1600" u="none" cap="none" strike="noStrike">
                <a:solidFill>
                  <a:srgbClr val="000000"/>
                </a:solidFill>
                <a:latin typeface="Dosis"/>
                <a:ea typeface="Dosis"/>
                <a:cs typeface="Dosis"/>
                <a:sym typeface="Dosis"/>
              </a:rPr>
              <a:t> tidak terindikasi overfitting ataupun underfitting</a:t>
            </a:r>
            <a:r>
              <a:rPr b="0" i="0" lang="en-US" sz="1600" u="none" cap="none" strike="noStrike">
                <a:solidFill>
                  <a:srgbClr val="000000"/>
                </a:solidFill>
                <a:latin typeface="Dosis"/>
                <a:ea typeface="Dosis"/>
                <a:cs typeface="Dosis"/>
                <a:sym typeface="Dosis"/>
              </a:rPr>
              <a:t>. </a:t>
            </a:r>
            <a:r>
              <a:rPr b="1" i="0" lang="en-US" sz="1600" u="none" cap="none" strike="noStrike">
                <a:solidFill>
                  <a:srgbClr val="000000"/>
                </a:solidFill>
                <a:latin typeface="Dosis"/>
                <a:ea typeface="Dosis"/>
                <a:cs typeface="Dosis"/>
                <a:sym typeface="Dosis"/>
              </a:rPr>
              <a:t>Tuning </a:t>
            </a:r>
            <a:r>
              <a:rPr b="1" lang="en-US" sz="1600">
                <a:latin typeface="Dosis"/>
                <a:ea typeface="Dosis"/>
                <a:cs typeface="Dosis"/>
                <a:sym typeface="Dosis"/>
              </a:rPr>
              <a:t>H</a:t>
            </a:r>
            <a:r>
              <a:rPr b="1" i="0" lang="en-US" sz="1600" u="none" cap="none" strike="noStrike">
                <a:solidFill>
                  <a:srgbClr val="000000"/>
                </a:solidFill>
                <a:latin typeface="Dosis"/>
                <a:ea typeface="Dosis"/>
                <a:cs typeface="Dosis"/>
                <a:sym typeface="Dosis"/>
              </a:rPr>
              <a:t>yperparameter</a:t>
            </a:r>
            <a:r>
              <a:rPr b="0" i="0" lang="en-US" sz="1600" u="none" cap="none" strike="noStrike">
                <a:solidFill>
                  <a:srgbClr val="000000"/>
                </a:solidFill>
                <a:latin typeface="Dosis"/>
                <a:ea typeface="Dosis"/>
                <a:cs typeface="Dosis"/>
                <a:sym typeface="Dosis"/>
              </a:rPr>
              <a:t> yang dilakukan juga </a:t>
            </a:r>
            <a:r>
              <a:rPr b="1" i="0" lang="en-US" sz="1600" u="none" cap="none" strike="noStrike">
                <a:solidFill>
                  <a:srgbClr val="000000"/>
                </a:solidFill>
                <a:latin typeface="Dosis"/>
                <a:ea typeface="Dosis"/>
                <a:cs typeface="Dosis"/>
                <a:sym typeface="Dosis"/>
              </a:rPr>
              <a:t>berhasil memperkecil gap antara data train dan data test</a:t>
            </a:r>
            <a:r>
              <a:rPr lang="en-US" sz="1600">
                <a:latin typeface="Dosis"/>
                <a:ea typeface="Dosis"/>
                <a:cs typeface="Dosis"/>
                <a:sym typeface="Dosis"/>
              </a:rPr>
              <a:t>. </a:t>
            </a:r>
            <a:r>
              <a:rPr b="0" i="0" lang="en-US" sz="1600" u="none" cap="none" strike="noStrike">
                <a:solidFill>
                  <a:srgbClr val="000000"/>
                </a:solidFill>
                <a:latin typeface="Dosis"/>
                <a:ea typeface="Dosis"/>
                <a:cs typeface="Dosis"/>
                <a:sym typeface="Dosis"/>
              </a:rPr>
              <a:t>Oleh kar</a:t>
            </a:r>
            <a:r>
              <a:rPr lang="en-US" sz="1600">
                <a:latin typeface="Dosis"/>
                <a:ea typeface="Dosis"/>
                <a:cs typeface="Dosis"/>
                <a:sym typeface="Dosis"/>
              </a:rPr>
              <a:t>ena itu, kami memilih model Decision Tree yang sudah dilakukan tuning hyperparameter.</a:t>
            </a:r>
            <a:endParaRPr b="0" i="0" sz="1600" u="none" cap="none" strike="noStrike">
              <a:solidFill>
                <a:srgbClr val="000000"/>
              </a:solidFill>
              <a:latin typeface="Dosis"/>
              <a:ea typeface="Dosis"/>
              <a:cs typeface="Dosis"/>
              <a:sym typeface="Dosis"/>
            </a:endParaRPr>
          </a:p>
        </p:txBody>
      </p:sp>
      <p:sp>
        <p:nvSpPr>
          <p:cNvPr id="332" name="Google Shape;332;g29a3411d502_2_84"/>
          <p:cNvSpPr/>
          <p:nvPr/>
        </p:nvSpPr>
        <p:spPr>
          <a:xfrm>
            <a:off x="3973500" y="3435750"/>
            <a:ext cx="4245000" cy="443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Dosis"/>
                <a:ea typeface="Dosis"/>
                <a:cs typeface="Dosis"/>
                <a:sym typeface="Dosis"/>
              </a:rPr>
              <a:t>(</a:t>
            </a:r>
            <a:r>
              <a:rPr b="0" i="1" lang="en-US" sz="1600" u="none" cap="none" strike="noStrike">
                <a:solidFill>
                  <a:srgbClr val="000000"/>
                </a:solidFill>
                <a:latin typeface="Dosis"/>
                <a:ea typeface="Dosis"/>
                <a:cs typeface="Dosis"/>
                <a:sym typeface="Dosis"/>
              </a:rPr>
              <a:t>best hyperparameter</a:t>
            </a:r>
            <a:r>
              <a:rPr b="0" i="0" lang="en-US" sz="1600" u="none" cap="none" strike="noStrike">
                <a:solidFill>
                  <a:srgbClr val="000000"/>
                </a:solidFill>
                <a:latin typeface="Dosis"/>
                <a:ea typeface="Dosis"/>
                <a:cs typeface="Dosis"/>
                <a:sym typeface="Dosis"/>
              </a:rPr>
              <a:t> diperoleh melalui </a:t>
            </a:r>
            <a:r>
              <a:rPr b="0" i="1" lang="en-US" sz="1600" u="none" cap="none" strike="noStrike">
                <a:solidFill>
                  <a:srgbClr val="000000"/>
                </a:solidFill>
                <a:latin typeface="Dosis"/>
                <a:ea typeface="Dosis"/>
                <a:cs typeface="Dosis"/>
                <a:sym typeface="Dosis"/>
              </a:rPr>
              <a:t>grid search</a:t>
            </a:r>
            <a:r>
              <a:rPr b="0" i="0" lang="en-US" sz="1600" u="none" cap="none" strike="noStrike">
                <a:solidFill>
                  <a:srgbClr val="000000"/>
                </a:solidFill>
                <a:latin typeface="Dosis"/>
                <a:ea typeface="Dosis"/>
                <a:cs typeface="Dosis"/>
                <a:sym typeface="Dosis"/>
              </a:rPr>
              <a:t>)</a:t>
            </a:r>
            <a:endParaRPr b="0" i="0" sz="1600" u="none" cap="none" strike="noStrike">
              <a:solidFill>
                <a:srgbClr val="000000"/>
              </a:solidFill>
              <a:latin typeface="Dosis"/>
              <a:ea typeface="Dosis"/>
              <a:cs typeface="Dosis"/>
              <a:sym typeface="Dosis"/>
            </a:endParaRPr>
          </a:p>
        </p:txBody>
      </p:sp>
      <p:pic>
        <p:nvPicPr>
          <p:cNvPr id="333" name="Google Shape;333;g29a3411d502_2_84"/>
          <p:cNvPicPr preferRelativeResize="0"/>
          <p:nvPr/>
        </p:nvPicPr>
        <p:blipFill rotWithShape="1">
          <a:blip r:embed="rId3">
            <a:alphaModFix/>
          </a:blip>
          <a:srcRect b="53537" l="20457" r="69609" t="36821"/>
          <a:stretch/>
        </p:blipFill>
        <p:spPr>
          <a:xfrm>
            <a:off x="1378300" y="3647425"/>
            <a:ext cx="2128402" cy="1162050"/>
          </a:xfrm>
          <a:prstGeom prst="rect">
            <a:avLst/>
          </a:prstGeom>
          <a:noFill/>
          <a:ln>
            <a:noFill/>
          </a:ln>
        </p:spPr>
      </p:pic>
      <p:pic>
        <p:nvPicPr>
          <p:cNvPr id="334" name="Google Shape;334;g29a3411d502_2_84"/>
          <p:cNvPicPr preferRelativeResize="0"/>
          <p:nvPr/>
        </p:nvPicPr>
        <p:blipFill rotWithShape="1">
          <a:blip r:embed="rId4">
            <a:alphaModFix/>
          </a:blip>
          <a:srcRect b="39207" l="19987" r="33839" t="55826"/>
          <a:stretch/>
        </p:blipFill>
        <p:spPr>
          <a:xfrm>
            <a:off x="3599113" y="3910875"/>
            <a:ext cx="5458277" cy="330237"/>
          </a:xfrm>
          <a:prstGeom prst="rect">
            <a:avLst/>
          </a:prstGeom>
          <a:noFill/>
          <a:ln>
            <a:noFill/>
          </a:ln>
        </p:spPr>
      </p:pic>
      <p:pic>
        <p:nvPicPr>
          <p:cNvPr id="335" name="Google Shape;335;g29a3411d502_2_84"/>
          <p:cNvPicPr preferRelativeResize="0"/>
          <p:nvPr/>
        </p:nvPicPr>
        <p:blipFill rotWithShape="1">
          <a:blip r:embed="rId5">
            <a:alphaModFix/>
          </a:blip>
          <a:srcRect b="34966" l="20332" r="69674" t="57000"/>
          <a:stretch/>
        </p:blipFill>
        <p:spPr>
          <a:xfrm>
            <a:off x="9217850" y="3692800"/>
            <a:ext cx="2369227" cy="1071301"/>
          </a:xfrm>
          <a:prstGeom prst="rect">
            <a:avLst/>
          </a:prstGeom>
          <a:noFill/>
          <a:ln>
            <a:noFill/>
          </a:ln>
        </p:spPr>
      </p:pic>
      <p:sp>
        <p:nvSpPr>
          <p:cNvPr id="336" name="Google Shape;336;g29a3411d502_2_84"/>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3</a:t>
            </a:r>
            <a:endParaRPr b="1" i="0" sz="1600" u="none" cap="none" strike="noStrike">
              <a:solidFill>
                <a:srgbClr val="000000"/>
              </a:solidFill>
              <a:latin typeface="Dosis"/>
              <a:ea typeface="Dosis"/>
              <a:cs typeface="Dosis"/>
              <a:sym typeface="Dosi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9a3411d502_2_3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Modelling</a:t>
            </a:r>
            <a:endParaRPr>
              <a:solidFill>
                <a:srgbClr val="0198A3"/>
              </a:solidFill>
            </a:endParaRPr>
          </a:p>
        </p:txBody>
      </p:sp>
      <p:sp>
        <p:nvSpPr>
          <p:cNvPr id="343" name="Google Shape;343;g29a3411d502_2_35"/>
          <p:cNvSpPr/>
          <p:nvPr/>
        </p:nvSpPr>
        <p:spPr>
          <a:xfrm>
            <a:off x="795925" y="1271025"/>
            <a:ext cx="3599100" cy="443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Dosis"/>
                <a:ea typeface="Dosis"/>
                <a:cs typeface="Dosis"/>
                <a:sym typeface="Dosis"/>
              </a:rPr>
              <a:t>Before </a:t>
            </a:r>
            <a:r>
              <a:rPr lang="en-US" sz="1600">
                <a:latin typeface="Dosis"/>
                <a:ea typeface="Dosis"/>
                <a:cs typeface="Dosis"/>
                <a:sym typeface="Dosis"/>
              </a:rPr>
              <a:t>T</a:t>
            </a:r>
            <a:r>
              <a:rPr b="0" i="0" lang="en-US" sz="1600" u="none" cap="none" strike="noStrike">
                <a:solidFill>
                  <a:srgbClr val="000000"/>
                </a:solidFill>
                <a:latin typeface="Dosis"/>
                <a:ea typeface="Dosis"/>
                <a:cs typeface="Dosis"/>
                <a:sym typeface="Dosis"/>
              </a:rPr>
              <a:t>uning </a:t>
            </a:r>
            <a:r>
              <a:rPr lang="en-US" sz="1600">
                <a:latin typeface="Dosis"/>
                <a:ea typeface="Dosis"/>
                <a:cs typeface="Dosis"/>
                <a:sym typeface="Dosis"/>
              </a:rPr>
              <a:t>H</a:t>
            </a:r>
            <a:r>
              <a:rPr b="0" i="0" lang="en-US" sz="1600" u="none" cap="none" strike="noStrike">
                <a:solidFill>
                  <a:srgbClr val="000000"/>
                </a:solidFill>
                <a:latin typeface="Dosis"/>
                <a:ea typeface="Dosis"/>
                <a:cs typeface="Dosis"/>
                <a:sym typeface="Dosis"/>
              </a:rPr>
              <a:t>yperparameter</a:t>
            </a:r>
            <a:endParaRPr b="0" i="0" sz="1600" u="none" cap="none" strike="noStrike">
              <a:solidFill>
                <a:srgbClr val="000000"/>
              </a:solidFill>
              <a:latin typeface="Dosis"/>
              <a:ea typeface="Dosis"/>
              <a:cs typeface="Dosis"/>
              <a:sym typeface="Dosis"/>
            </a:endParaRPr>
          </a:p>
        </p:txBody>
      </p:sp>
      <p:sp>
        <p:nvSpPr>
          <p:cNvPr id="344" name="Google Shape;344;g29a3411d502_2_35"/>
          <p:cNvSpPr/>
          <p:nvPr/>
        </p:nvSpPr>
        <p:spPr>
          <a:xfrm>
            <a:off x="795925" y="3480825"/>
            <a:ext cx="3599100" cy="443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Dosis"/>
                <a:ea typeface="Dosis"/>
                <a:cs typeface="Dosis"/>
                <a:sym typeface="Dosis"/>
              </a:rPr>
              <a:t>After </a:t>
            </a:r>
            <a:r>
              <a:rPr lang="en-US" sz="1600">
                <a:latin typeface="Dosis"/>
                <a:ea typeface="Dosis"/>
                <a:cs typeface="Dosis"/>
                <a:sym typeface="Dosis"/>
              </a:rPr>
              <a:t>T</a:t>
            </a:r>
            <a:r>
              <a:rPr b="0" i="0" lang="en-US" sz="1600" u="none" cap="none" strike="noStrike">
                <a:solidFill>
                  <a:srgbClr val="000000"/>
                </a:solidFill>
                <a:latin typeface="Dosis"/>
                <a:ea typeface="Dosis"/>
                <a:cs typeface="Dosis"/>
                <a:sym typeface="Dosis"/>
              </a:rPr>
              <a:t>uning </a:t>
            </a:r>
            <a:r>
              <a:rPr lang="en-US" sz="1600">
                <a:latin typeface="Dosis"/>
                <a:ea typeface="Dosis"/>
                <a:cs typeface="Dosis"/>
                <a:sym typeface="Dosis"/>
              </a:rPr>
              <a:t>H</a:t>
            </a:r>
            <a:r>
              <a:rPr b="0" i="0" lang="en-US" sz="1600" u="none" cap="none" strike="noStrike">
                <a:solidFill>
                  <a:srgbClr val="000000"/>
                </a:solidFill>
                <a:latin typeface="Dosis"/>
                <a:ea typeface="Dosis"/>
                <a:cs typeface="Dosis"/>
                <a:sym typeface="Dosis"/>
              </a:rPr>
              <a:t>yperparameter</a:t>
            </a:r>
            <a:endParaRPr b="0" i="0" sz="1600" u="none" cap="none" strike="noStrike">
              <a:solidFill>
                <a:srgbClr val="000000"/>
              </a:solidFill>
              <a:latin typeface="Dosis"/>
              <a:ea typeface="Dosis"/>
              <a:cs typeface="Dosis"/>
              <a:sym typeface="Dosis"/>
            </a:endParaRPr>
          </a:p>
        </p:txBody>
      </p:sp>
      <p:sp>
        <p:nvSpPr>
          <p:cNvPr id="345" name="Google Shape;345;g29a3411d502_2_35"/>
          <p:cNvSpPr/>
          <p:nvPr/>
        </p:nvSpPr>
        <p:spPr>
          <a:xfrm>
            <a:off x="2855325" y="5803700"/>
            <a:ext cx="7488000" cy="8847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Dosis"/>
                <a:ea typeface="Dosis"/>
                <a:cs typeface="Dosis"/>
                <a:sym typeface="Dosis"/>
              </a:rPr>
              <a:t>Model yang kami pilih adalah Decision Tree yang sudah dilakukan </a:t>
            </a:r>
            <a:r>
              <a:rPr b="1" lang="en-US" sz="1600">
                <a:latin typeface="Dosis"/>
                <a:ea typeface="Dosis"/>
                <a:cs typeface="Dosis"/>
                <a:sym typeface="Dosis"/>
              </a:rPr>
              <a:t>T</a:t>
            </a:r>
            <a:r>
              <a:rPr b="1" i="0" lang="en-US" sz="1600" u="none" cap="none" strike="noStrike">
                <a:solidFill>
                  <a:srgbClr val="000000"/>
                </a:solidFill>
                <a:latin typeface="Dosis"/>
                <a:ea typeface="Dosis"/>
                <a:cs typeface="Dosis"/>
                <a:sym typeface="Dosis"/>
              </a:rPr>
              <a:t>uning</a:t>
            </a:r>
            <a:r>
              <a:rPr b="1" lang="en-US" sz="1600">
                <a:latin typeface="Dosis"/>
                <a:ea typeface="Dosis"/>
                <a:cs typeface="Dosis"/>
                <a:sym typeface="Dosis"/>
              </a:rPr>
              <a:t> H</a:t>
            </a:r>
            <a:r>
              <a:rPr b="1" i="0" lang="en-US" sz="1600" u="none" cap="none" strike="noStrike">
                <a:solidFill>
                  <a:srgbClr val="000000"/>
                </a:solidFill>
                <a:latin typeface="Dosis"/>
                <a:ea typeface="Dosis"/>
                <a:cs typeface="Dosis"/>
                <a:sym typeface="Dosis"/>
              </a:rPr>
              <a:t>yperparameter</a:t>
            </a:r>
            <a:r>
              <a:rPr b="0" i="0" lang="en-US" sz="1600" u="none" cap="none" strike="noStrike">
                <a:solidFill>
                  <a:srgbClr val="000000"/>
                </a:solidFill>
                <a:latin typeface="Dosis"/>
                <a:ea typeface="Dosis"/>
                <a:cs typeface="Dosis"/>
                <a:sym typeface="Dosis"/>
              </a:rPr>
              <a:t> karena model tersebut terindikasi tidak </a:t>
            </a:r>
            <a:r>
              <a:rPr b="0" i="1" lang="en-US" sz="1600" u="none" cap="none" strike="noStrike">
                <a:solidFill>
                  <a:srgbClr val="000000"/>
                </a:solidFill>
                <a:latin typeface="Dosis"/>
                <a:ea typeface="Dosis"/>
                <a:cs typeface="Dosis"/>
                <a:sym typeface="Dosis"/>
              </a:rPr>
              <a:t>underfitting</a:t>
            </a:r>
            <a:r>
              <a:rPr b="0" i="0" lang="en-US" sz="1600" u="none" cap="none" strike="noStrike">
                <a:solidFill>
                  <a:srgbClr val="000000"/>
                </a:solidFill>
                <a:latin typeface="Dosis"/>
                <a:ea typeface="Dosis"/>
                <a:cs typeface="Dosis"/>
                <a:sym typeface="Dosis"/>
              </a:rPr>
              <a:t> dan tidak </a:t>
            </a:r>
            <a:r>
              <a:rPr b="0" i="1" lang="en-US" sz="1600" u="none" cap="none" strike="noStrike">
                <a:solidFill>
                  <a:srgbClr val="000000"/>
                </a:solidFill>
                <a:latin typeface="Dosis"/>
                <a:ea typeface="Dosis"/>
                <a:cs typeface="Dosis"/>
                <a:sym typeface="Dosis"/>
              </a:rPr>
              <a:t>overfitting</a:t>
            </a:r>
            <a:r>
              <a:rPr b="0" i="0" lang="en-US" sz="1600" u="none" cap="none" strike="noStrike">
                <a:solidFill>
                  <a:srgbClr val="000000"/>
                </a:solidFill>
                <a:latin typeface="Dosis"/>
                <a:ea typeface="Dosis"/>
                <a:cs typeface="Dosis"/>
                <a:sym typeface="Dosis"/>
              </a:rPr>
              <a:t>, </a:t>
            </a:r>
            <a:r>
              <a:rPr b="0" i="1" lang="en-US" sz="1600" u="none" cap="none" strike="noStrike">
                <a:solidFill>
                  <a:srgbClr val="000000"/>
                </a:solidFill>
                <a:latin typeface="Dosis"/>
                <a:ea typeface="Dosis"/>
                <a:cs typeface="Dosis"/>
                <a:sym typeface="Dosis"/>
              </a:rPr>
              <a:t>gap</a:t>
            </a:r>
            <a:r>
              <a:rPr b="0" i="0" lang="en-US" sz="1600" u="none" cap="none" strike="noStrike">
                <a:solidFill>
                  <a:srgbClr val="000000"/>
                </a:solidFill>
                <a:latin typeface="Dosis"/>
                <a:ea typeface="Dosis"/>
                <a:cs typeface="Dosis"/>
                <a:sym typeface="Dosis"/>
              </a:rPr>
              <a:t> antara </a:t>
            </a:r>
            <a:r>
              <a:rPr lang="en-US" sz="1600">
                <a:latin typeface="Dosis"/>
                <a:ea typeface="Dosis"/>
                <a:cs typeface="Dosis"/>
                <a:sym typeface="Dosis"/>
              </a:rPr>
              <a:t>D</a:t>
            </a:r>
            <a:r>
              <a:rPr b="0" i="0" lang="en-US" sz="1600" u="none" cap="none" strike="noStrike">
                <a:solidFill>
                  <a:srgbClr val="000000"/>
                </a:solidFill>
                <a:latin typeface="Dosis"/>
                <a:ea typeface="Dosis"/>
                <a:cs typeface="Dosis"/>
                <a:sym typeface="Dosis"/>
              </a:rPr>
              <a:t>ata </a:t>
            </a:r>
            <a:r>
              <a:rPr lang="en-US" sz="1600">
                <a:latin typeface="Dosis"/>
                <a:ea typeface="Dosis"/>
                <a:cs typeface="Dosis"/>
                <a:sym typeface="Dosis"/>
              </a:rPr>
              <a:t>T</a:t>
            </a:r>
            <a:r>
              <a:rPr b="0" i="0" lang="en-US" sz="1600" u="none" cap="none" strike="noStrike">
                <a:solidFill>
                  <a:srgbClr val="000000"/>
                </a:solidFill>
                <a:latin typeface="Dosis"/>
                <a:ea typeface="Dosis"/>
                <a:cs typeface="Dosis"/>
                <a:sym typeface="Dosis"/>
              </a:rPr>
              <a:t>rain dan </a:t>
            </a:r>
            <a:r>
              <a:rPr lang="en-US" sz="1600">
                <a:latin typeface="Dosis"/>
                <a:ea typeface="Dosis"/>
                <a:cs typeface="Dosis"/>
                <a:sym typeface="Dosis"/>
              </a:rPr>
              <a:t>D</a:t>
            </a:r>
            <a:r>
              <a:rPr b="0" i="0" lang="en-US" sz="1600" u="none" cap="none" strike="noStrike">
                <a:solidFill>
                  <a:srgbClr val="000000"/>
                </a:solidFill>
                <a:latin typeface="Dosis"/>
                <a:ea typeface="Dosis"/>
                <a:cs typeface="Dosis"/>
                <a:sym typeface="Dosis"/>
              </a:rPr>
              <a:t>ata </a:t>
            </a:r>
            <a:r>
              <a:rPr lang="en-US" sz="1600">
                <a:latin typeface="Dosis"/>
                <a:ea typeface="Dosis"/>
                <a:cs typeface="Dosis"/>
                <a:sym typeface="Dosis"/>
              </a:rPr>
              <a:t>T</a:t>
            </a:r>
            <a:r>
              <a:rPr b="0" i="0" lang="en-US" sz="1600" u="none" cap="none" strike="noStrike">
                <a:solidFill>
                  <a:srgbClr val="000000"/>
                </a:solidFill>
                <a:latin typeface="Dosis"/>
                <a:ea typeface="Dosis"/>
                <a:cs typeface="Dosis"/>
                <a:sym typeface="Dosis"/>
              </a:rPr>
              <a:t>est </a:t>
            </a:r>
            <a:r>
              <a:rPr lang="en-US" sz="1600">
                <a:latin typeface="Dosis"/>
                <a:ea typeface="Dosis"/>
                <a:cs typeface="Dosis"/>
                <a:sym typeface="Dosis"/>
              </a:rPr>
              <a:t>rendah</a:t>
            </a:r>
            <a:r>
              <a:rPr b="0" i="0" lang="en-US" sz="1600" u="none" cap="none" strike="noStrike">
                <a:solidFill>
                  <a:srgbClr val="000000"/>
                </a:solidFill>
                <a:latin typeface="Dosis"/>
                <a:ea typeface="Dosis"/>
                <a:cs typeface="Dosis"/>
                <a:sym typeface="Dosis"/>
              </a:rPr>
              <a:t>.</a:t>
            </a:r>
            <a:endParaRPr b="0" i="0" sz="1600" u="none" cap="none" strike="noStrike">
              <a:solidFill>
                <a:srgbClr val="000000"/>
              </a:solidFill>
              <a:latin typeface="Dosis"/>
              <a:ea typeface="Dosis"/>
              <a:cs typeface="Dosis"/>
              <a:sym typeface="Dosis"/>
            </a:endParaRPr>
          </a:p>
        </p:txBody>
      </p:sp>
      <p:sp>
        <p:nvSpPr>
          <p:cNvPr id="346" name="Google Shape;346;g29a3411d502_2_35"/>
          <p:cNvSpPr/>
          <p:nvPr/>
        </p:nvSpPr>
        <p:spPr>
          <a:xfrm>
            <a:off x="8577500" y="2382025"/>
            <a:ext cx="3199200" cy="25302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lang="en-US" sz="1600">
                <a:latin typeface="Dosis"/>
                <a:ea typeface="Dosis"/>
                <a:cs typeface="Dosis"/>
                <a:sym typeface="Dosis"/>
              </a:rPr>
              <a:t>Decision Tree: </a:t>
            </a:r>
            <a:endParaRPr sz="1600">
              <a:latin typeface="Dosis"/>
              <a:ea typeface="Dosis"/>
              <a:cs typeface="Dosis"/>
              <a:sym typeface="Dosis"/>
            </a:endParaRPr>
          </a:p>
          <a:p>
            <a:pPr indent="-330200" lvl="0" marL="457200" marR="0" rtl="0" algn="just">
              <a:lnSpc>
                <a:spcPct val="100000"/>
              </a:lnSpc>
              <a:spcBef>
                <a:spcPts val="0"/>
              </a:spcBef>
              <a:spcAft>
                <a:spcPts val="0"/>
              </a:spcAft>
              <a:buSzPts val="1600"/>
              <a:buFont typeface="Dosis"/>
              <a:buChar char="●"/>
            </a:pPr>
            <a:r>
              <a:rPr lang="en-US" sz="1600">
                <a:latin typeface="Dosis"/>
                <a:ea typeface="Dosis"/>
                <a:cs typeface="Dosis"/>
                <a:sym typeface="Dosis"/>
              </a:rPr>
              <a:t>Memiliki </a:t>
            </a:r>
            <a:r>
              <a:rPr b="1" lang="en-US" sz="1600">
                <a:latin typeface="Dosis"/>
                <a:ea typeface="Dosis"/>
                <a:cs typeface="Dosis"/>
                <a:sym typeface="Dosis"/>
              </a:rPr>
              <a:t>score Data Train dan Data Test</a:t>
            </a:r>
            <a:r>
              <a:rPr lang="en-US" sz="1600">
                <a:latin typeface="Dosis"/>
                <a:ea typeface="Dosis"/>
                <a:cs typeface="Dosis"/>
                <a:sym typeface="Dosis"/>
              </a:rPr>
              <a:t> (baik itu Precision maupun Accuracy) yang </a:t>
            </a:r>
            <a:r>
              <a:rPr b="1" lang="en-US" sz="1600">
                <a:latin typeface="Dosis"/>
                <a:ea typeface="Dosis"/>
                <a:cs typeface="Dosis"/>
                <a:sym typeface="Dosis"/>
              </a:rPr>
              <a:t>lebih tinggi dibandingkan model lainnya.</a:t>
            </a:r>
            <a:endParaRPr b="1" sz="1600">
              <a:latin typeface="Dosis"/>
              <a:ea typeface="Dosis"/>
              <a:cs typeface="Dosis"/>
              <a:sym typeface="Dosis"/>
            </a:endParaRPr>
          </a:p>
          <a:p>
            <a:pPr indent="-330200" lvl="0" marL="457200" marR="0" rtl="0" algn="just">
              <a:lnSpc>
                <a:spcPct val="100000"/>
              </a:lnSpc>
              <a:spcBef>
                <a:spcPts val="0"/>
              </a:spcBef>
              <a:spcAft>
                <a:spcPts val="0"/>
              </a:spcAft>
              <a:buSzPts val="1600"/>
              <a:buFont typeface="Dosis"/>
              <a:buChar char="●"/>
            </a:pPr>
            <a:r>
              <a:rPr lang="en-US" sz="1600">
                <a:latin typeface="Dosis"/>
                <a:ea typeface="Dosis"/>
                <a:cs typeface="Dosis"/>
                <a:sym typeface="Dosis"/>
              </a:rPr>
              <a:t>Setelah</a:t>
            </a:r>
            <a:r>
              <a:rPr b="0" i="0" lang="en-US" sz="1600" u="none" cap="none" strike="noStrike">
                <a:solidFill>
                  <a:srgbClr val="000000"/>
                </a:solidFill>
                <a:latin typeface="Dosis"/>
                <a:ea typeface="Dosis"/>
                <a:cs typeface="Dosis"/>
                <a:sym typeface="Dosis"/>
              </a:rPr>
              <a:t> tuning hyperparameter: </a:t>
            </a:r>
            <a:r>
              <a:rPr b="1" i="1" lang="en-US" sz="1600" u="none" cap="none" strike="noStrike">
                <a:solidFill>
                  <a:srgbClr val="000000"/>
                </a:solidFill>
                <a:latin typeface="Dosis"/>
                <a:ea typeface="Dosis"/>
                <a:cs typeface="Dosis"/>
                <a:sym typeface="Dosis"/>
              </a:rPr>
              <a:t>Gap</a:t>
            </a:r>
            <a:r>
              <a:rPr b="1" i="0" lang="en-US" sz="1600" u="none" cap="none" strike="noStrike">
                <a:solidFill>
                  <a:srgbClr val="000000"/>
                </a:solidFill>
                <a:latin typeface="Dosis"/>
                <a:ea typeface="Dosis"/>
                <a:cs typeface="Dosis"/>
                <a:sym typeface="Dosis"/>
              </a:rPr>
              <a:t> antara </a:t>
            </a:r>
            <a:r>
              <a:rPr b="1" lang="en-US" sz="1600">
                <a:latin typeface="Dosis"/>
                <a:ea typeface="Dosis"/>
                <a:cs typeface="Dosis"/>
                <a:sym typeface="Dosis"/>
              </a:rPr>
              <a:t>D</a:t>
            </a:r>
            <a:r>
              <a:rPr b="1" i="0" lang="en-US" sz="1600" u="none" cap="none" strike="noStrike">
                <a:solidFill>
                  <a:srgbClr val="000000"/>
                </a:solidFill>
                <a:latin typeface="Dosis"/>
                <a:ea typeface="Dosis"/>
                <a:cs typeface="Dosis"/>
                <a:sym typeface="Dosis"/>
              </a:rPr>
              <a:t>ata </a:t>
            </a:r>
            <a:r>
              <a:rPr b="1" lang="en-US" sz="1600">
                <a:latin typeface="Dosis"/>
                <a:ea typeface="Dosis"/>
                <a:cs typeface="Dosis"/>
                <a:sym typeface="Dosis"/>
              </a:rPr>
              <a:t>T</a:t>
            </a:r>
            <a:r>
              <a:rPr b="1" i="0" lang="en-US" sz="1600" u="none" cap="none" strike="noStrike">
                <a:solidFill>
                  <a:srgbClr val="000000"/>
                </a:solidFill>
                <a:latin typeface="Dosis"/>
                <a:ea typeface="Dosis"/>
                <a:cs typeface="Dosis"/>
                <a:sym typeface="Dosis"/>
              </a:rPr>
              <a:t>rain dan </a:t>
            </a:r>
            <a:r>
              <a:rPr b="1" lang="en-US" sz="1600">
                <a:latin typeface="Dosis"/>
                <a:ea typeface="Dosis"/>
                <a:cs typeface="Dosis"/>
                <a:sym typeface="Dosis"/>
              </a:rPr>
              <a:t>D</a:t>
            </a:r>
            <a:r>
              <a:rPr b="1" i="0" lang="en-US" sz="1600" u="none" cap="none" strike="noStrike">
                <a:solidFill>
                  <a:srgbClr val="000000"/>
                </a:solidFill>
                <a:latin typeface="Dosis"/>
                <a:ea typeface="Dosis"/>
                <a:cs typeface="Dosis"/>
                <a:sym typeface="Dosis"/>
              </a:rPr>
              <a:t>ata </a:t>
            </a:r>
            <a:r>
              <a:rPr b="1" lang="en-US" sz="1600">
                <a:latin typeface="Dosis"/>
                <a:ea typeface="Dosis"/>
                <a:cs typeface="Dosis"/>
                <a:sym typeface="Dosis"/>
              </a:rPr>
              <a:t>T</a:t>
            </a:r>
            <a:r>
              <a:rPr b="1" i="0" lang="en-US" sz="1600" u="none" cap="none" strike="noStrike">
                <a:solidFill>
                  <a:srgbClr val="000000"/>
                </a:solidFill>
                <a:latin typeface="Dosis"/>
                <a:ea typeface="Dosis"/>
                <a:cs typeface="Dosis"/>
                <a:sym typeface="Dosis"/>
              </a:rPr>
              <a:t>est rendah</a:t>
            </a:r>
            <a:endParaRPr b="1" i="0" sz="1600" u="none" cap="none" strike="noStrike">
              <a:solidFill>
                <a:srgbClr val="000000"/>
              </a:solidFill>
              <a:latin typeface="Dosis"/>
              <a:ea typeface="Dosis"/>
              <a:cs typeface="Dosis"/>
              <a:sym typeface="Dosis"/>
            </a:endParaRPr>
          </a:p>
        </p:txBody>
      </p:sp>
      <p:pic>
        <p:nvPicPr>
          <p:cNvPr id="347" name="Google Shape;347;g29a3411d502_2_35"/>
          <p:cNvPicPr preferRelativeResize="0"/>
          <p:nvPr/>
        </p:nvPicPr>
        <p:blipFill rotWithShape="1">
          <a:blip r:embed="rId3">
            <a:alphaModFix/>
          </a:blip>
          <a:srcRect b="52690" l="20179" r="44387" t="32736"/>
          <a:stretch/>
        </p:blipFill>
        <p:spPr>
          <a:xfrm>
            <a:off x="795925" y="1714725"/>
            <a:ext cx="7431427" cy="1719039"/>
          </a:xfrm>
          <a:prstGeom prst="rect">
            <a:avLst/>
          </a:prstGeom>
          <a:noFill/>
          <a:ln>
            <a:noFill/>
          </a:ln>
        </p:spPr>
      </p:pic>
      <p:pic>
        <p:nvPicPr>
          <p:cNvPr id="348" name="Google Shape;348;g29a3411d502_2_35"/>
          <p:cNvPicPr preferRelativeResize="0"/>
          <p:nvPr/>
        </p:nvPicPr>
        <p:blipFill rotWithShape="1">
          <a:blip r:embed="rId3">
            <a:alphaModFix/>
          </a:blip>
          <a:srcRect b="23433" l="20292" r="43562" t="61187"/>
          <a:stretch/>
        </p:blipFill>
        <p:spPr>
          <a:xfrm>
            <a:off x="795925" y="3933750"/>
            <a:ext cx="7488000" cy="1792085"/>
          </a:xfrm>
          <a:prstGeom prst="rect">
            <a:avLst/>
          </a:prstGeom>
          <a:noFill/>
          <a:ln>
            <a:noFill/>
          </a:ln>
        </p:spPr>
      </p:pic>
      <p:sp>
        <p:nvSpPr>
          <p:cNvPr id="349" name="Google Shape;349;g29a3411d502_2_35"/>
          <p:cNvSpPr/>
          <p:nvPr/>
        </p:nvSpPr>
        <p:spPr>
          <a:xfrm>
            <a:off x="885650" y="5065350"/>
            <a:ext cx="7187400" cy="44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29a3411d502_2_35"/>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3</a:t>
            </a:r>
            <a:endParaRPr b="1" i="0" sz="1600" u="none" cap="none" strike="noStrike">
              <a:solidFill>
                <a:srgbClr val="000000"/>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62642990e8_0_13"/>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Latar Belakang Masalah</a:t>
            </a:r>
            <a:endParaRPr sz="3200">
              <a:solidFill>
                <a:srgbClr val="0198A3"/>
              </a:solidFill>
            </a:endParaRPr>
          </a:p>
          <a:p>
            <a:pPr indent="0" lvl="0" marL="0" rtl="0" algn="l">
              <a:lnSpc>
                <a:spcPct val="100000"/>
              </a:lnSpc>
              <a:spcBef>
                <a:spcPts val="0"/>
              </a:spcBef>
              <a:spcAft>
                <a:spcPts val="0"/>
              </a:spcAft>
              <a:buSzPct val="111111"/>
              <a:buNone/>
            </a:pPr>
            <a:r>
              <a:t/>
            </a:r>
            <a:endParaRPr/>
          </a:p>
        </p:txBody>
      </p:sp>
      <p:sp>
        <p:nvSpPr>
          <p:cNvPr id="83" name="Google Shape;83;g262642990e8_0_13"/>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0</a:t>
            </a:r>
            <a:endParaRPr b="1" i="0" sz="1600" u="none" cap="none" strike="noStrike">
              <a:solidFill>
                <a:srgbClr val="000000"/>
              </a:solidFill>
              <a:latin typeface="Dosis"/>
              <a:ea typeface="Dosis"/>
              <a:cs typeface="Dosis"/>
              <a:sym typeface="Dosis"/>
            </a:endParaRPr>
          </a:p>
        </p:txBody>
      </p:sp>
      <p:sp>
        <p:nvSpPr>
          <p:cNvPr id="84" name="Google Shape;84;g262642990e8_0_13"/>
          <p:cNvSpPr txBox="1"/>
          <p:nvPr/>
        </p:nvSpPr>
        <p:spPr>
          <a:xfrm>
            <a:off x="699600" y="1801925"/>
            <a:ext cx="10501500" cy="4727700"/>
          </a:xfrm>
          <a:prstGeom prst="rect">
            <a:avLst/>
          </a:prstGeom>
          <a:noFill/>
          <a:ln>
            <a:noFill/>
          </a:ln>
        </p:spPr>
        <p:txBody>
          <a:bodyPr anchorCtr="0" anchor="t" bIns="45700" lIns="91425" spcFirstLastPara="1" rIns="91425" wrap="square" tIns="45700">
            <a:spAutoFit/>
          </a:bodyPr>
          <a:lstStyle/>
          <a:p>
            <a:pPr indent="0" lvl="0" marL="0" marR="0" rtl="0" algn="just">
              <a:lnSpc>
                <a:spcPct val="165000"/>
              </a:lnSpc>
              <a:spcBef>
                <a:spcPts val="0"/>
              </a:spcBef>
              <a:spcAft>
                <a:spcPts val="0"/>
              </a:spcAft>
              <a:buNone/>
            </a:pPr>
            <a:r>
              <a:rPr lang="en-US" sz="1900">
                <a:solidFill>
                  <a:schemeClr val="dk1"/>
                </a:solidFill>
                <a:latin typeface="Dosis"/>
                <a:ea typeface="Dosis"/>
                <a:cs typeface="Dosis"/>
                <a:sym typeface="Dosis"/>
              </a:rPr>
              <a:t>Penerapan model tersebut diharapkan dapat mencapai</a:t>
            </a:r>
            <a:r>
              <a:rPr b="1" lang="en-US" sz="1900">
                <a:solidFill>
                  <a:schemeClr val="dk1"/>
                </a:solidFill>
                <a:latin typeface="Dosis"/>
                <a:ea typeface="Dosis"/>
                <a:cs typeface="Dosis"/>
                <a:sym typeface="Dosis"/>
              </a:rPr>
              <a:t> </a:t>
            </a:r>
            <a:r>
              <a:rPr b="1" i="1" lang="en-US" sz="1900">
                <a:solidFill>
                  <a:schemeClr val="dk1"/>
                </a:solidFill>
                <a:latin typeface="Dosis"/>
                <a:ea typeface="Dosis"/>
                <a:cs typeface="Dosis"/>
                <a:sym typeface="Dosis"/>
              </a:rPr>
              <a:t>goals</a:t>
            </a:r>
            <a:r>
              <a:rPr lang="en-US" sz="1900">
                <a:solidFill>
                  <a:schemeClr val="dk1"/>
                </a:solidFill>
                <a:latin typeface="Dosis"/>
                <a:ea typeface="Dosis"/>
                <a:cs typeface="Dosis"/>
                <a:sym typeface="Dosis"/>
              </a:rPr>
              <a:t>, yakni</a:t>
            </a:r>
            <a:r>
              <a:rPr lang="en-US" sz="1900">
                <a:solidFill>
                  <a:schemeClr val="dk1"/>
                </a:solidFill>
                <a:latin typeface="Dosis"/>
                <a:ea typeface="Dosis"/>
                <a:cs typeface="Dosis"/>
                <a:sym typeface="Dosis"/>
              </a:rPr>
              <a:t> </a:t>
            </a:r>
            <a:r>
              <a:rPr b="1" lang="en-US" sz="1900">
                <a:solidFill>
                  <a:schemeClr val="dk1"/>
                </a:solidFill>
                <a:latin typeface="Dosis"/>
                <a:ea typeface="Dosis"/>
                <a:cs typeface="Dosis"/>
                <a:sym typeface="Dosis"/>
              </a:rPr>
              <a:t>menurunkan persentase gagal bayar</a:t>
            </a:r>
            <a:r>
              <a:rPr lang="en-US" sz="1900">
                <a:solidFill>
                  <a:schemeClr val="dk1"/>
                </a:solidFill>
                <a:latin typeface="Dosis"/>
                <a:ea typeface="Dosis"/>
                <a:cs typeface="Dosis"/>
                <a:sym typeface="Dosis"/>
              </a:rPr>
              <a:t> dan </a:t>
            </a:r>
            <a:r>
              <a:rPr b="1" lang="en-US" sz="1900">
                <a:solidFill>
                  <a:schemeClr val="dk1"/>
                </a:solidFill>
                <a:latin typeface="Dosis"/>
                <a:ea typeface="Dosis"/>
                <a:cs typeface="Dosis"/>
                <a:sym typeface="Dosis"/>
              </a:rPr>
              <a:t>menurunkan </a:t>
            </a:r>
            <a:r>
              <a:rPr b="1" lang="en-US" sz="1900">
                <a:solidFill>
                  <a:schemeClr val="dk1"/>
                </a:solidFill>
                <a:latin typeface="Dosis"/>
                <a:ea typeface="Dosis"/>
                <a:cs typeface="Dosis"/>
                <a:sym typeface="Dosis"/>
              </a:rPr>
              <a:t>total nominal</a:t>
            </a:r>
            <a:r>
              <a:rPr b="1" lang="en-US" sz="1900">
                <a:solidFill>
                  <a:schemeClr val="dk1"/>
                </a:solidFill>
                <a:latin typeface="Dosis"/>
                <a:ea typeface="Dosis"/>
                <a:cs typeface="Dosis"/>
                <a:sym typeface="Dosis"/>
              </a:rPr>
              <a:t> yang dinyatakan gagal bayar.</a:t>
            </a:r>
            <a:endParaRPr b="1" sz="1900">
              <a:solidFill>
                <a:schemeClr val="dk1"/>
              </a:solidFill>
              <a:latin typeface="Dosis"/>
              <a:ea typeface="Dosis"/>
              <a:cs typeface="Dosis"/>
              <a:sym typeface="Dosis"/>
            </a:endParaRPr>
          </a:p>
          <a:p>
            <a:pPr indent="0" lvl="0" marL="0" marR="0" rtl="0" algn="just">
              <a:lnSpc>
                <a:spcPct val="165000"/>
              </a:lnSpc>
              <a:spcBef>
                <a:spcPts val="0"/>
              </a:spcBef>
              <a:spcAft>
                <a:spcPts val="0"/>
              </a:spcAft>
              <a:buNone/>
            </a:pPr>
            <a:r>
              <a:t/>
            </a:r>
            <a:endParaRPr sz="1900">
              <a:solidFill>
                <a:schemeClr val="dk1"/>
              </a:solidFill>
              <a:latin typeface="Dosis"/>
              <a:ea typeface="Dosis"/>
              <a:cs typeface="Dosis"/>
              <a:sym typeface="Dosis"/>
            </a:endParaRPr>
          </a:p>
          <a:p>
            <a:pPr indent="0" lvl="0" marL="0" rtl="0" algn="just">
              <a:lnSpc>
                <a:spcPct val="165000"/>
              </a:lnSpc>
              <a:spcBef>
                <a:spcPts val="0"/>
              </a:spcBef>
              <a:spcAft>
                <a:spcPts val="0"/>
              </a:spcAft>
              <a:buNone/>
            </a:pPr>
            <a:r>
              <a:rPr b="1" lang="en-US" sz="1900">
                <a:solidFill>
                  <a:schemeClr val="dk1"/>
                </a:solidFill>
                <a:latin typeface="Dosis"/>
                <a:ea typeface="Dosis"/>
                <a:cs typeface="Dosis"/>
                <a:sym typeface="Dosis"/>
              </a:rPr>
              <a:t>B</a:t>
            </a:r>
            <a:r>
              <a:rPr b="1" lang="en-US" sz="1900">
                <a:solidFill>
                  <a:schemeClr val="dk1"/>
                </a:solidFill>
                <a:latin typeface="Dosis"/>
                <a:ea typeface="Dosis"/>
                <a:cs typeface="Dosis"/>
                <a:sym typeface="Dosis"/>
              </a:rPr>
              <a:t>usiness metric</a:t>
            </a:r>
            <a:r>
              <a:rPr lang="en-US" sz="1900">
                <a:solidFill>
                  <a:schemeClr val="dk1"/>
                </a:solidFill>
                <a:latin typeface="Dosis"/>
                <a:ea typeface="Dosis"/>
                <a:cs typeface="Dosis"/>
                <a:sym typeface="Dosis"/>
              </a:rPr>
              <a:t> yang dapat mengukur tercapainya </a:t>
            </a:r>
            <a:r>
              <a:rPr b="1" i="1" lang="en-US" sz="1900">
                <a:solidFill>
                  <a:schemeClr val="dk1"/>
                </a:solidFill>
                <a:latin typeface="Dosis"/>
                <a:ea typeface="Dosis"/>
                <a:cs typeface="Dosis"/>
                <a:sym typeface="Dosis"/>
              </a:rPr>
              <a:t>goals</a:t>
            </a:r>
            <a:r>
              <a:rPr lang="en-US" sz="1900">
                <a:solidFill>
                  <a:schemeClr val="dk1"/>
                </a:solidFill>
                <a:latin typeface="Dosis"/>
                <a:ea typeface="Dosis"/>
                <a:cs typeface="Dosis"/>
                <a:sym typeface="Dosis"/>
              </a:rPr>
              <a:t>, adalah sebagai berikut:</a:t>
            </a:r>
            <a:endParaRPr sz="1900">
              <a:solidFill>
                <a:schemeClr val="dk1"/>
              </a:solidFill>
              <a:latin typeface="Dosis"/>
              <a:ea typeface="Dosis"/>
              <a:cs typeface="Dosis"/>
              <a:sym typeface="Dosis"/>
            </a:endParaRPr>
          </a:p>
          <a:p>
            <a:pPr indent="-349250" lvl="0" marL="457200" rtl="0" algn="just">
              <a:lnSpc>
                <a:spcPct val="165000"/>
              </a:lnSpc>
              <a:spcBef>
                <a:spcPts val="0"/>
              </a:spcBef>
              <a:spcAft>
                <a:spcPts val="0"/>
              </a:spcAft>
              <a:buClr>
                <a:schemeClr val="dk1"/>
              </a:buClr>
              <a:buSzPts val="1900"/>
              <a:buFont typeface="Dosis"/>
              <a:buChar char="●"/>
            </a:pPr>
            <a:r>
              <a:rPr b="1" lang="en-US" sz="1900">
                <a:solidFill>
                  <a:schemeClr val="dk1"/>
                </a:solidFill>
                <a:latin typeface="Dosis"/>
                <a:ea typeface="Dosis"/>
                <a:cs typeface="Dosis"/>
                <a:sym typeface="Dosis"/>
              </a:rPr>
              <a:t>Default Percentage (Persentase gagal bayar):</a:t>
            </a:r>
            <a:r>
              <a:rPr lang="en-US" sz="1900">
                <a:solidFill>
                  <a:schemeClr val="dk1"/>
                </a:solidFill>
                <a:latin typeface="Dosis"/>
                <a:ea typeface="Dosis"/>
                <a:cs typeface="Dosis"/>
                <a:sym typeface="Dosis"/>
              </a:rPr>
              <a:t> mengukur persentase nasabah yang gagal membayar pinjaman.</a:t>
            </a:r>
            <a:endParaRPr sz="1900">
              <a:solidFill>
                <a:schemeClr val="dk1"/>
              </a:solidFill>
              <a:latin typeface="Dosis"/>
              <a:ea typeface="Dosis"/>
              <a:cs typeface="Dosis"/>
              <a:sym typeface="Dosis"/>
            </a:endParaRPr>
          </a:p>
          <a:p>
            <a:pPr indent="0" lvl="0" marL="457200" rtl="0" algn="just">
              <a:lnSpc>
                <a:spcPct val="165000"/>
              </a:lnSpc>
              <a:spcBef>
                <a:spcPts val="0"/>
              </a:spcBef>
              <a:spcAft>
                <a:spcPts val="0"/>
              </a:spcAft>
              <a:buNone/>
            </a:pPr>
            <a:r>
              <a:rPr lang="en-US" sz="1900">
                <a:solidFill>
                  <a:schemeClr val="dk1"/>
                </a:solidFill>
                <a:latin typeface="Dosis"/>
                <a:ea typeface="Dosis"/>
                <a:cs typeface="Dosis"/>
                <a:sym typeface="Dosis"/>
              </a:rPr>
              <a:t>Dampak terhadap bisnis: semakin rendah </a:t>
            </a:r>
            <a:r>
              <a:rPr i="1" lang="en-US" sz="1900">
                <a:solidFill>
                  <a:schemeClr val="dk1"/>
                </a:solidFill>
                <a:latin typeface="Dosis"/>
                <a:ea typeface="Dosis"/>
                <a:cs typeface="Dosis"/>
                <a:sym typeface="Dosis"/>
              </a:rPr>
              <a:t>default rate</a:t>
            </a:r>
            <a:r>
              <a:rPr lang="en-US" sz="1900">
                <a:solidFill>
                  <a:schemeClr val="dk1"/>
                </a:solidFill>
                <a:latin typeface="Dosis"/>
                <a:ea typeface="Dosis"/>
                <a:cs typeface="Dosis"/>
                <a:sym typeface="Dosis"/>
              </a:rPr>
              <a:t>,  maka semakin baik terhadap finansial SBA</a:t>
            </a:r>
            <a:endParaRPr sz="1900">
              <a:solidFill>
                <a:schemeClr val="dk1"/>
              </a:solidFill>
              <a:latin typeface="Dosis"/>
              <a:ea typeface="Dosis"/>
              <a:cs typeface="Dosis"/>
              <a:sym typeface="Dosis"/>
            </a:endParaRPr>
          </a:p>
          <a:p>
            <a:pPr indent="-349250" lvl="0" marL="457200" rtl="0" algn="just">
              <a:lnSpc>
                <a:spcPct val="165000"/>
              </a:lnSpc>
              <a:spcBef>
                <a:spcPts val="0"/>
              </a:spcBef>
              <a:spcAft>
                <a:spcPts val="0"/>
              </a:spcAft>
              <a:buClr>
                <a:schemeClr val="dk1"/>
              </a:buClr>
              <a:buSzPts val="1900"/>
              <a:buFont typeface="Dosis"/>
              <a:buChar char="●"/>
            </a:pPr>
            <a:r>
              <a:rPr b="1" lang="en-US" sz="1900">
                <a:solidFill>
                  <a:schemeClr val="dk1"/>
                </a:solidFill>
                <a:latin typeface="Dosis"/>
                <a:ea typeface="Dosis"/>
                <a:cs typeface="Dosis"/>
                <a:sym typeface="Dosis"/>
              </a:rPr>
              <a:t>Charged-off Total (total nominal yang dinyatakan gagal bayar): </a:t>
            </a:r>
            <a:r>
              <a:rPr lang="en-US" sz="1900">
                <a:solidFill>
                  <a:schemeClr val="dk1"/>
                </a:solidFill>
                <a:latin typeface="Dosis"/>
                <a:ea typeface="Dosis"/>
                <a:cs typeface="Dosis"/>
                <a:sym typeface="Dosis"/>
              </a:rPr>
              <a:t>mengukur total uang dari keseluruhan nasabah yang dinyatakan gagal membayar.</a:t>
            </a:r>
            <a:br>
              <a:rPr lang="en-US" sz="1900">
                <a:solidFill>
                  <a:schemeClr val="dk1"/>
                </a:solidFill>
                <a:latin typeface="Dosis"/>
                <a:ea typeface="Dosis"/>
                <a:cs typeface="Dosis"/>
                <a:sym typeface="Dosis"/>
              </a:rPr>
            </a:br>
            <a:r>
              <a:rPr lang="en-US" sz="1900">
                <a:solidFill>
                  <a:schemeClr val="dk1"/>
                </a:solidFill>
                <a:latin typeface="Dosis"/>
                <a:ea typeface="Dosis"/>
                <a:cs typeface="Dosis"/>
                <a:sym typeface="Dosis"/>
              </a:rPr>
              <a:t>Dampak terhadap bisnis: semakin rendah </a:t>
            </a:r>
            <a:r>
              <a:rPr i="1" lang="en-US" sz="1900">
                <a:solidFill>
                  <a:schemeClr val="dk1"/>
                </a:solidFill>
                <a:latin typeface="Dosis"/>
                <a:ea typeface="Dosis"/>
                <a:cs typeface="Dosis"/>
                <a:sym typeface="Dosis"/>
              </a:rPr>
              <a:t>default rate</a:t>
            </a:r>
            <a:r>
              <a:rPr lang="en-US" sz="1900">
                <a:solidFill>
                  <a:schemeClr val="dk1"/>
                </a:solidFill>
                <a:latin typeface="Dosis"/>
                <a:ea typeface="Dosis"/>
                <a:cs typeface="Dosis"/>
                <a:sym typeface="Dosis"/>
              </a:rPr>
              <a:t>, maka semakin baik terhadap finansial SBA.</a:t>
            </a:r>
            <a:endParaRPr sz="1900">
              <a:solidFill>
                <a:schemeClr val="dk1"/>
              </a:solidFill>
              <a:latin typeface="Dosis"/>
              <a:ea typeface="Dosis"/>
              <a:cs typeface="Dosis"/>
              <a:sym typeface="Dosi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29a3411d502_2_23"/>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Modelling - </a:t>
            </a:r>
            <a:r>
              <a:rPr lang="en-US">
                <a:solidFill>
                  <a:srgbClr val="0198A3"/>
                </a:solidFill>
              </a:rPr>
              <a:t>Feature Importance</a:t>
            </a:r>
            <a:endParaRPr>
              <a:solidFill>
                <a:srgbClr val="0198A3"/>
              </a:solidFill>
            </a:endParaRPr>
          </a:p>
        </p:txBody>
      </p:sp>
      <p:pic>
        <p:nvPicPr>
          <p:cNvPr id="357" name="Google Shape;357;g29a3411d502_2_23"/>
          <p:cNvPicPr preferRelativeResize="0"/>
          <p:nvPr/>
        </p:nvPicPr>
        <p:blipFill>
          <a:blip r:embed="rId3">
            <a:alphaModFix/>
          </a:blip>
          <a:stretch>
            <a:fillRect/>
          </a:stretch>
        </p:blipFill>
        <p:spPr>
          <a:xfrm>
            <a:off x="900775" y="1495100"/>
            <a:ext cx="9063650" cy="5081550"/>
          </a:xfrm>
          <a:prstGeom prst="rect">
            <a:avLst/>
          </a:prstGeom>
          <a:noFill/>
          <a:ln>
            <a:noFill/>
          </a:ln>
        </p:spPr>
      </p:pic>
      <p:sp>
        <p:nvSpPr>
          <p:cNvPr id="358" name="Google Shape;358;g29a3411d502_2_23"/>
          <p:cNvSpPr/>
          <p:nvPr/>
        </p:nvSpPr>
        <p:spPr>
          <a:xfrm>
            <a:off x="900775" y="1889700"/>
            <a:ext cx="9063600" cy="124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29a3411d502_2_23"/>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3</a:t>
            </a:r>
            <a:endParaRPr b="1" i="0" sz="1600" u="none" cap="none" strike="noStrike">
              <a:solidFill>
                <a:srgbClr val="000000"/>
              </a:solidFill>
              <a:latin typeface="Dosis"/>
              <a:ea typeface="Dosis"/>
              <a:cs typeface="Dosis"/>
              <a:sym typeface="Dosis"/>
            </a:endParaRPr>
          </a:p>
        </p:txBody>
      </p:sp>
      <p:sp>
        <p:nvSpPr>
          <p:cNvPr id="360" name="Google Shape;360;g29a3411d502_2_23"/>
          <p:cNvSpPr txBox="1"/>
          <p:nvPr/>
        </p:nvSpPr>
        <p:spPr>
          <a:xfrm>
            <a:off x="10046050" y="4626425"/>
            <a:ext cx="2013900" cy="13914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a:solidFill>
                  <a:schemeClr val="dk1"/>
                </a:solidFill>
                <a:latin typeface="Dosis"/>
                <a:ea typeface="Dosis"/>
                <a:cs typeface="Dosis"/>
                <a:sym typeface="Dosis"/>
              </a:rPr>
              <a:t>Pada saat EDA, telah diperoleh rekomendasi bisnis mengenai Industri dan GrAppv (nominal pinjaman). </a:t>
            </a:r>
            <a:endParaRPr b="1" sz="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62642990e8_0_35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Modelling - Business Recommendation</a:t>
            </a:r>
            <a:endParaRPr>
              <a:solidFill>
                <a:srgbClr val="0198A3"/>
              </a:solidFill>
            </a:endParaRPr>
          </a:p>
        </p:txBody>
      </p:sp>
      <p:sp>
        <p:nvSpPr>
          <p:cNvPr id="367" name="Google Shape;367;g262642990e8_0_355"/>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3</a:t>
            </a:r>
            <a:endParaRPr b="1" i="0" sz="1600" u="none" cap="none" strike="noStrike">
              <a:solidFill>
                <a:srgbClr val="000000"/>
              </a:solidFill>
              <a:latin typeface="Dosis"/>
              <a:ea typeface="Dosis"/>
              <a:cs typeface="Dosis"/>
              <a:sym typeface="Dosis"/>
            </a:endParaRPr>
          </a:p>
        </p:txBody>
      </p:sp>
      <p:pic>
        <p:nvPicPr>
          <p:cNvPr id="368" name="Google Shape;368;g262642990e8_0_355"/>
          <p:cNvPicPr preferRelativeResize="0"/>
          <p:nvPr/>
        </p:nvPicPr>
        <p:blipFill>
          <a:blip r:embed="rId3">
            <a:alphaModFix/>
          </a:blip>
          <a:stretch>
            <a:fillRect/>
          </a:stretch>
        </p:blipFill>
        <p:spPr>
          <a:xfrm>
            <a:off x="832775" y="1665100"/>
            <a:ext cx="6778913" cy="4692251"/>
          </a:xfrm>
          <a:prstGeom prst="rect">
            <a:avLst/>
          </a:prstGeom>
          <a:noFill/>
          <a:ln>
            <a:noFill/>
          </a:ln>
        </p:spPr>
      </p:pic>
      <p:sp>
        <p:nvSpPr>
          <p:cNvPr id="369" name="Google Shape;369;g262642990e8_0_355"/>
          <p:cNvSpPr/>
          <p:nvPr/>
        </p:nvSpPr>
        <p:spPr>
          <a:xfrm>
            <a:off x="8101250" y="2926325"/>
            <a:ext cx="3199200" cy="19962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lang="en-US" sz="1500">
                <a:solidFill>
                  <a:srgbClr val="2D262A"/>
                </a:solidFill>
                <a:latin typeface="Dosis"/>
                <a:ea typeface="Dosis"/>
                <a:cs typeface="Dosis"/>
                <a:sym typeface="Dosis"/>
              </a:rPr>
              <a:t>Bank dapat fokus memberikan jaminan pinjaman jangka panjang kepada Term peminjaman yang memiliki jangka waktu yang lama atau kategori very high(</a:t>
            </a:r>
            <a:r>
              <a:rPr b="1" lang="en-US" sz="1500">
                <a:solidFill>
                  <a:schemeClr val="dk1"/>
                </a:solidFill>
                <a:latin typeface="Dosis"/>
                <a:ea typeface="Dosis"/>
                <a:cs typeface="Dosis"/>
                <a:sym typeface="Dosis"/>
              </a:rPr>
              <a:t>≥82 bulan), karena banyak nasabah yang berhasil melunasi pinjaman pada jangka waktu very high </a:t>
            </a:r>
            <a:r>
              <a:rPr b="1" lang="en-US" sz="1500">
                <a:solidFill>
                  <a:srgbClr val="2D262A"/>
                </a:solidFill>
                <a:latin typeface="Dosis"/>
                <a:ea typeface="Dosis"/>
                <a:cs typeface="Dosis"/>
                <a:sym typeface="Dosis"/>
              </a:rPr>
              <a:t>(</a:t>
            </a:r>
            <a:r>
              <a:rPr b="1" lang="en-US" sz="1500">
                <a:solidFill>
                  <a:schemeClr val="dk1"/>
                </a:solidFill>
                <a:latin typeface="Dosis"/>
                <a:ea typeface="Dosis"/>
                <a:cs typeface="Dosis"/>
                <a:sym typeface="Dosis"/>
              </a:rPr>
              <a:t>≥82 bulan).</a:t>
            </a:r>
            <a:endParaRPr b="1" i="0" sz="1500" u="none" cap="none" strike="noStrike">
              <a:solidFill>
                <a:srgbClr val="000000"/>
              </a:solidFill>
              <a:latin typeface="Dosis"/>
              <a:ea typeface="Dosis"/>
              <a:cs typeface="Dosis"/>
              <a:sym typeface="Dosi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62642990e8_0_343"/>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Modelling - Business Recommendation</a:t>
            </a:r>
            <a:endParaRPr>
              <a:solidFill>
                <a:srgbClr val="0198A3"/>
              </a:solidFill>
            </a:endParaRPr>
          </a:p>
        </p:txBody>
      </p:sp>
      <p:sp>
        <p:nvSpPr>
          <p:cNvPr id="376" name="Google Shape;376;g262642990e8_0_343"/>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3</a:t>
            </a:r>
            <a:endParaRPr b="1" i="0" sz="1600" u="none" cap="none" strike="noStrike">
              <a:solidFill>
                <a:srgbClr val="000000"/>
              </a:solidFill>
              <a:latin typeface="Dosis"/>
              <a:ea typeface="Dosis"/>
              <a:cs typeface="Dosis"/>
              <a:sym typeface="Dosis"/>
            </a:endParaRPr>
          </a:p>
        </p:txBody>
      </p:sp>
      <p:sp>
        <p:nvSpPr>
          <p:cNvPr id="377" name="Google Shape;377;g262642990e8_0_343"/>
          <p:cNvSpPr/>
          <p:nvPr/>
        </p:nvSpPr>
        <p:spPr>
          <a:xfrm>
            <a:off x="719725" y="1652025"/>
            <a:ext cx="10695900" cy="38394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15000"/>
              </a:lnSpc>
              <a:spcBef>
                <a:spcPts val="0"/>
              </a:spcBef>
              <a:spcAft>
                <a:spcPts val="0"/>
              </a:spcAft>
              <a:buClr>
                <a:schemeClr val="dk1"/>
              </a:buClr>
              <a:buSzPts val="1600"/>
              <a:buFont typeface="Dosis"/>
              <a:buChar char="●"/>
            </a:pPr>
            <a:r>
              <a:rPr b="1" lang="en-US" sz="1600">
                <a:solidFill>
                  <a:schemeClr val="dk1"/>
                </a:solidFill>
                <a:latin typeface="Dosis"/>
                <a:ea typeface="Dosis"/>
                <a:cs typeface="Dosis"/>
                <a:sym typeface="Dosis"/>
              </a:rPr>
              <a:t>Promosi ke Industri dengan Tingkat Gagal Bayar Rendah: </a:t>
            </a:r>
            <a:r>
              <a:rPr lang="en-US" sz="1600">
                <a:solidFill>
                  <a:schemeClr val="dk1"/>
                </a:solidFill>
                <a:latin typeface="Dosis"/>
                <a:ea typeface="Dosis"/>
                <a:cs typeface="Dosis"/>
                <a:sym typeface="Dosis"/>
              </a:rPr>
              <a:t>Fokuskan promosi penerima jaminan pinjaman ke </a:t>
            </a:r>
            <a:r>
              <a:rPr b="1" lang="en-US" sz="1600">
                <a:solidFill>
                  <a:schemeClr val="dk1"/>
                </a:solidFill>
                <a:latin typeface="Dosis"/>
                <a:ea typeface="Dosis"/>
                <a:cs typeface="Dosis"/>
                <a:sym typeface="Dosis"/>
              </a:rPr>
              <a:t>industri Public Admin, Mgmt_comp, dan Utilities </a:t>
            </a:r>
            <a:r>
              <a:rPr lang="en-US" sz="1600">
                <a:solidFill>
                  <a:schemeClr val="dk1"/>
                </a:solidFill>
                <a:latin typeface="Dosis"/>
                <a:ea typeface="Dosis"/>
                <a:cs typeface="Dosis"/>
                <a:sym typeface="Dosis"/>
              </a:rPr>
              <a:t>karena memiliki tingkat gagal bayar yang rendah. Hal ini dapat membantu meningkatkan jumlah peminjam dan total nominal pinjaman dengan risiko yang lebih rendah.</a:t>
            </a:r>
            <a:endParaRPr sz="1600">
              <a:solidFill>
                <a:schemeClr val="dk1"/>
              </a:solidFill>
              <a:latin typeface="Dosis"/>
              <a:ea typeface="Dosis"/>
              <a:cs typeface="Dosis"/>
              <a:sym typeface="Dosis"/>
            </a:endParaRPr>
          </a:p>
          <a:p>
            <a:pPr indent="-330200" lvl="0" marL="457200" marR="0" rtl="0" algn="just">
              <a:lnSpc>
                <a:spcPct val="115000"/>
              </a:lnSpc>
              <a:spcBef>
                <a:spcPts val="0"/>
              </a:spcBef>
              <a:spcAft>
                <a:spcPts val="0"/>
              </a:spcAft>
              <a:buClr>
                <a:schemeClr val="dk1"/>
              </a:buClr>
              <a:buSzPts val="1600"/>
              <a:buFont typeface="Dosis"/>
              <a:buChar char="●"/>
            </a:pPr>
            <a:r>
              <a:rPr b="1" lang="en-US" sz="1600">
                <a:solidFill>
                  <a:schemeClr val="dk1"/>
                </a:solidFill>
                <a:latin typeface="Dosis"/>
                <a:ea typeface="Dosis"/>
                <a:cs typeface="Dosis"/>
                <a:sym typeface="Dosis"/>
              </a:rPr>
              <a:t>Peningkatan Manajemen Risiko di Industri dengan Tingkat Gagal Bayar Tinggi</a:t>
            </a:r>
            <a:r>
              <a:rPr lang="en-US" sz="1600">
                <a:solidFill>
                  <a:schemeClr val="dk1"/>
                </a:solidFill>
                <a:latin typeface="Dosis"/>
                <a:ea typeface="Dosis"/>
                <a:cs typeface="Dosis"/>
                <a:sym typeface="Dosis"/>
              </a:rPr>
              <a:t>: Tingkatkan manajemen risiko khususnya pada </a:t>
            </a:r>
            <a:r>
              <a:rPr b="1" lang="en-US" sz="1600">
                <a:solidFill>
                  <a:schemeClr val="dk1"/>
                </a:solidFill>
                <a:latin typeface="Dosis"/>
                <a:ea typeface="Dosis"/>
                <a:cs typeface="Dosis"/>
                <a:sym typeface="Dosis"/>
              </a:rPr>
              <a:t>industri RRE/Rental/Lease, Finance/Insurance, dan Trans/Ware</a:t>
            </a:r>
            <a:r>
              <a:rPr lang="en-US" sz="1600">
                <a:solidFill>
                  <a:schemeClr val="dk1"/>
                </a:solidFill>
                <a:latin typeface="Dosis"/>
                <a:ea typeface="Dosis"/>
                <a:cs typeface="Dosis"/>
                <a:sym typeface="Dosis"/>
              </a:rPr>
              <a:t> yang memiliki tingkat gagal bayar tinggi. Peningkatan proses verifikasi, strategi pengambilan keputusan yang lebih baik, dan pemantauan aktif terhadap pelanggan dalam sektor ini dapat membantu mengurangi risiko.</a:t>
            </a:r>
            <a:endParaRPr sz="1600">
              <a:solidFill>
                <a:schemeClr val="dk1"/>
              </a:solidFill>
              <a:latin typeface="Dosis"/>
              <a:ea typeface="Dosis"/>
              <a:cs typeface="Dosis"/>
              <a:sym typeface="Dosis"/>
            </a:endParaRPr>
          </a:p>
          <a:p>
            <a:pPr indent="-330200" lvl="0" marL="457200" marR="0" rtl="0" algn="just">
              <a:lnSpc>
                <a:spcPct val="115000"/>
              </a:lnSpc>
              <a:spcBef>
                <a:spcPts val="0"/>
              </a:spcBef>
              <a:spcAft>
                <a:spcPts val="0"/>
              </a:spcAft>
              <a:buClr>
                <a:schemeClr val="dk1"/>
              </a:buClr>
              <a:buSzPts val="1600"/>
              <a:buFont typeface="Dosis"/>
              <a:buChar char="●"/>
            </a:pPr>
            <a:r>
              <a:rPr b="1" lang="en-US" sz="1600">
                <a:solidFill>
                  <a:schemeClr val="dk1"/>
                </a:solidFill>
                <a:latin typeface="Dosis"/>
                <a:ea typeface="Dosis"/>
                <a:cs typeface="Dosis"/>
                <a:sym typeface="Dosis"/>
              </a:rPr>
              <a:t>Peningkatan Manajemen Risiko di Industri Retail Trade:</a:t>
            </a:r>
            <a:r>
              <a:rPr lang="en-US" sz="1600">
                <a:solidFill>
                  <a:schemeClr val="dk1"/>
                </a:solidFill>
                <a:latin typeface="Dosis"/>
                <a:ea typeface="Dosis"/>
                <a:cs typeface="Dosis"/>
                <a:sym typeface="Dosis"/>
              </a:rPr>
              <a:t> Fokuskan pada peningkatan manajemen risiko di industri Retail Trade. Meskipun memiliki jumlah pinjaman yang besar, tingkat gagal bayarnya cukup tinggi. Strategi ini dapat membantu mengurangi risiko kegagalan bayar dan meningkatkan hasil keuangan.</a:t>
            </a:r>
            <a:endParaRPr sz="1600">
              <a:solidFill>
                <a:schemeClr val="dk1"/>
              </a:solidFill>
              <a:latin typeface="Dosis"/>
              <a:ea typeface="Dosis"/>
              <a:cs typeface="Dosis"/>
              <a:sym typeface="Dosis"/>
            </a:endParaRPr>
          </a:p>
          <a:p>
            <a:pPr indent="-330200" lvl="0" marL="457200" marR="0" rtl="0" algn="just">
              <a:lnSpc>
                <a:spcPct val="115000"/>
              </a:lnSpc>
              <a:spcBef>
                <a:spcPts val="0"/>
              </a:spcBef>
              <a:spcAft>
                <a:spcPts val="0"/>
              </a:spcAft>
              <a:buClr>
                <a:schemeClr val="dk1"/>
              </a:buClr>
              <a:buSzPts val="1600"/>
              <a:buFont typeface="Dosis"/>
              <a:buChar char="●"/>
            </a:pPr>
            <a:r>
              <a:rPr b="1" lang="en-US" sz="1600">
                <a:solidFill>
                  <a:schemeClr val="dk1"/>
                </a:solidFill>
                <a:latin typeface="Dosis"/>
                <a:ea typeface="Dosis"/>
                <a:cs typeface="Dosis"/>
                <a:sym typeface="Dosis"/>
              </a:rPr>
              <a:t>Fokus pada Term Peminjaman yang Panjang:</a:t>
            </a:r>
            <a:r>
              <a:rPr lang="en-US" sz="1600">
                <a:solidFill>
                  <a:schemeClr val="dk1"/>
                </a:solidFill>
                <a:latin typeface="Dosis"/>
                <a:ea typeface="Dosis"/>
                <a:cs typeface="Dosis"/>
                <a:sym typeface="Dosis"/>
              </a:rPr>
              <a:t> Berfokus pada peminjam dengan jangka waktu pinjaman yang panjang, terutama pada kategori </a:t>
            </a:r>
            <a:r>
              <a:rPr b="1" lang="en-US" sz="1600">
                <a:solidFill>
                  <a:schemeClr val="dk1"/>
                </a:solidFill>
                <a:latin typeface="Dosis"/>
                <a:ea typeface="Dosis"/>
                <a:cs typeface="Dosis"/>
                <a:sym typeface="Dosis"/>
              </a:rPr>
              <a:t>very high (≥82 bulan) dan high (62-81 bulan). </a:t>
            </a:r>
            <a:r>
              <a:rPr lang="en-US" sz="1600">
                <a:solidFill>
                  <a:schemeClr val="dk1"/>
                </a:solidFill>
                <a:latin typeface="Dosis"/>
                <a:ea typeface="Dosis"/>
                <a:cs typeface="Dosis"/>
                <a:sym typeface="Dosis"/>
              </a:rPr>
              <a:t>Data menunjukkan bahwa banyak nasabah yang berhasil melunasi pinjaman pada jangka waktu ini, sehingga dapat menjadi strategi yang baik untuk meningkatkan kesuksesan pembayaran pinjaman.</a:t>
            </a:r>
            <a:endParaRPr sz="1600">
              <a:solidFill>
                <a:schemeClr val="dk1"/>
              </a:solidFill>
              <a:latin typeface="Dosis"/>
              <a:ea typeface="Dosis"/>
              <a:cs typeface="Dosis"/>
              <a:sym typeface="Dosis"/>
            </a:endParaRPr>
          </a:p>
          <a:p>
            <a:pPr indent="0" lvl="0" marL="0" marR="0" rtl="0" algn="just">
              <a:lnSpc>
                <a:spcPct val="115000"/>
              </a:lnSpc>
              <a:spcBef>
                <a:spcPts val="0"/>
              </a:spcBef>
              <a:spcAft>
                <a:spcPts val="0"/>
              </a:spcAft>
              <a:buNone/>
            </a:pPr>
            <a:r>
              <a:rPr lang="en-US" sz="1600">
                <a:solidFill>
                  <a:schemeClr val="dk1"/>
                </a:solidFill>
                <a:latin typeface="Dosis"/>
                <a:ea typeface="Dosis"/>
                <a:cs typeface="Dosis"/>
                <a:sym typeface="Dosis"/>
              </a:rPr>
              <a:t>:</a:t>
            </a:r>
            <a:endParaRPr sz="1600">
              <a:solidFill>
                <a:schemeClr val="dk1"/>
              </a:solidFill>
              <a:latin typeface="Dosis"/>
              <a:ea typeface="Dosis"/>
              <a:cs typeface="Dosis"/>
              <a:sym typeface="Dosis"/>
            </a:endParaRPr>
          </a:p>
          <a:p>
            <a:pPr indent="0" lvl="0" marL="0" marR="0" rtl="0" algn="just">
              <a:lnSpc>
                <a:spcPct val="115000"/>
              </a:lnSpc>
              <a:spcBef>
                <a:spcPts val="0"/>
              </a:spcBef>
              <a:spcAft>
                <a:spcPts val="0"/>
              </a:spcAft>
              <a:buNone/>
            </a:pPr>
            <a:r>
              <a:t/>
            </a:r>
            <a:endParaRPr sz="1600">
              <a:solidFill>
                <a:schemeClr val="dk1"/>
              </a:solidFill>
              <a:latin typeface="Dosis"/>
              <a:ea typeface="Dosis"/>
              <a:cs typeface="Dosis"/>
              <a:sym typeface="Dosi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9f0a38e4a0_2_2"/>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Business Simulation</a:t>
            </a:r>
            <a:endParaRPr>
              <a:solidFill>
                <a:srgbClr val="0198A3"/>
              </a:solidFill>
            </a:endParaRPr>
          </a:p>
        </p:txBody>
      </p:sp>
      <p:pic>
        <p:nvPicPr>
          <p:cNvPr id="384" name="Google Shape;384;g29f0a38e4a0_2_2"/>
          <p:cNvPicPr preferRelativeResize="0"/>
          <p:nvPr/>
        </p:nvPicPr>
        <p:blipFill rotWithShape="1">
          <a:blip r:embed="rId3">
            <a:alphaModFix/>
          </a:blip>
          <a:srcRect b="0" l="0" r="0" t="0"/>
          <a:stretch/>
        </p:blipFill>
        <p:spPr>
          <a:xfrm>
            <a:off x="5873675" y="1716829"/>
            <a:ext cx="2914650" cy="923925"/>
          </a:xfrm>
          <a:prstGeom prst="rect">
            <a:avLst/>
          </a:prstGeom>
          <a:noFill/>
          <a:ln>
            <a:noFill/>
          </a:ln>
        </p:spPr>
      </p:pic>
      <p:sp>
        <p:nvSpPr>
          <p:cNvPr id="385" name="Google Shape;385;g29f0a38e4a0_2_2"/>
          <p:cNvSpPr txBox="1"/>
          <p:nvPr/>
        </p:nvSpPr>
        <p:spPr>
          <a:xfrm>
            <a:off x="788475" y="1716825"/>
            <a:ext cx="4332600" cy="29553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Dosis"/>
                <a:ea typeface="Dosis"/>
                <a:cs typeface="Dosis"/>
                <a:sym typeface="Dosis"/>
              </a:rPr>
              <a:t>Data Preparation</a:t>
            </a:r>
            <a:endParaRPr b="1" i="0" sz="15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Dosis"/>
                <a:ea typeface="Dosis"/>
                <a:cs typeface="Dosis"/>
                <a:sym typeface="Dosis"/>
              </a:rPr>
              <a:t>Simulasi bisnis </a:t>
            </a:r>
            <a:r>
              <a:rPr b="1" i="0" lang="en-US" sz="1500" u="none" cap="none" strike="noStrike">
                <a:solidFill>
                  <a:srgbClr val="000000"/>
                </a:solidFill>
                <a:latin typeface="Dosis"/>
                <a:ea typeface="Dosis"/>
                <a:cs typeface="Dosis"/>
                <a:sym typeface="Dosis"/>
              </a:rPr>
              <a:t>menggunakan data yang tidak digunakan dalam</a:t>
            </a:r>
            <a:r>
              <a:rPr b="1" i="1" lang="en-US" sz="1500" u="none" cap="none" strike="noStrike">
                <a:solidFill>
                  <a:srgbClr val="000000"/>
                </a:solidFill>
                <a:latin typeface="Dosis"/>
                <a:ea typeface="Dosis"/>
                <a:cs typeface="Dosis"/>
                <a:sym typeface="Dosis"/>
              </a:rPr>
              <a:t> training </a:t>
            </a:r>
            <a:r>
              <a:rPr b="1" lang="en-US" sz="1500" u="none" cap="none" strike="noStrike">
                <a:solidFill>
                  <a:srgbClr val="000000"/>
                </a:solidFill>
                <a:latin typeface="Dosis"/>
                <a:ea typeface="Dosis"/>
                <a:cs typeface="Dosis"/>
                <a:sym typeface="Dosis"/>
              </a:rPr>
              <a:t>dan </a:t>
            </a:r>
            <a:r>
              <a:rPr b="1" i="1" lang="en-US" sz="1500" u="none" cap="none" strike="noStrike">
                <a:solidFill>
                  <a:srgbClr val="000000"/>
                </a:solidFill>
                <a:latin typeface="Dosis"/>
                <a:ea typeface="Dosis"/>
                <a:cs typeface="Dosis"/>
                <a:sym typeface="Dosis"/>
              </a:rPr>
              <a:t>test</a:t>
            </a:r>
            <a:r>
              <a:rPr b="1" i="0" lang="en-US" sz="1500" u="none" cap="none" strike="noStrike">
                <a:solidFill>
                  <a:srgbClr val="000000"/>
                </a:solidFill>
                <a:latin typeface="Dosis"/>
                <a:ea typeface="Dosis"/>
                <a:cs typeface="Dosis"/>
                <a:sym typeface="Dosis"/>
              </a:rPr>
              <a:t>.</a:t>
            </a:r>
            <a:r>
              <a:rPr b="0" i="0" lang="en-US" sz="1500" u="none" cap="none" strike="noStrike">
                <a:solidFill>
                  <a:srgbClr val="000000"/>
                </a:solidFill>
                <a:latin typeface="Dosis"/>
                <a:ea typeface="Dosis"/>
                <a:cs typeface="Dosis"/>
                <a:sym typeface="Dosis"/>
              </a:rPr>
              <a:t> Sebelum dilakukan simulasi, </a:t>
            </a:r>
            <a:r>
              <a:rPr b="1" i="0" lang="en-US" sz="1500" u="none" cap="none" strike="noStrike">
                <a:solidFill>
                  <a:srgbClr val="000000"/>
                </a:solidFill>
                <a:latin typeface="Dosis"/>
                <a:ea typeface="Dosis"/>
                <a:cs typeface="Dosis"/>
                <a:sym typeface="Dosis"/>
              </a:rPr>
              <a:t>dilakukan proses </a:t>
            </a:r>
            <a:r>
              <a:rPr b="1" i="1" lang="en-US" sz="1500" u="none" cap="none" strike="noStrike">
                <a:solidFill>
                  <a:srgbClr val="000000"/>
                </a:solidFill>
                <a:latin typeface="Dosis"/>
                <a:ea typeface="Dosis"/>
                <a:cs typeface="Dosis"/>
                <a:sym typeface="Dosis"/>
              </a:rPr>
              <a:t>pre-processing</a:t>
            </a:r>
            <a:r>
              <a:rPr b="1" i="0" lang="en-US" sz="1500" u="none" cap="none" strike="noStrike">
                <a:solidFill>
                  <a:srgbClr val="000000"/>
                </a:solidFill>
                <a:latin typeface="Dosis"/>
                <a:ea typeface="Dosis"/>
                <a:cs typeface="Dosis"/>
                <a:sym typeface="Dosis"/>
              </a:rPr>
              <a:t> seperti drop kolom yang tidak digunakan, pengecekan data duplikat, </a:t>
            </a:r>
            <a:r>
              <a:rPr b="1" i="1" lang="en-US" sz="1500">
                <a:latin typeface="Dosis"/>
                <a:ea typeface="Dosis"/>
                <a:cs typeface="Dosis"/>
                <a:sym typeface="Dosis"/>
              </a:rPr>
              <a:t>drop </a:t>
            </a:r>
            <a:r>
              <a:rPr b="1" i="1" lang="en-US" sz="1500" u="none" cap="none" strike="noStrike">
                <a:solidFill>
                  <a:srgbClr val="000000"/>
                </a:solidFill>
                <a:latin typeface="Dosis"/>
                <a:ea typeface="Dosis"/>
                <a:cs typeface="Dosis"/>
                <a:sym typeface="Dosis"/>
              </a:rPr>
              <a:t>missing values</a:t>
            </a:r>
            <a:r>
              <a:rPr b="1" i="0" lang="en-US" sz="1500" u="none" cap="none" strike="noStrike">
                <a:solidFill>
                  <a:srgbClr val="000000"/>
                </a:solidFill>
                <a:latin typeface="Dosis"/>
                <a:ea typeface="Dosis"/>
                <a:cs typeface="Dosis"/>
                <a:sym typeface="Dosis"/>
              </a:rPr>
              <a:t>, dan transformasi fitur</a:t>
            </a:r>
            <a:r>
              <a:rPr b="0" i="0" lang="en-US" sz="1500" u="none" cap="none" strike="noStrike">
                <a:solidFill>
                  <a:srgbClr val="000000"/>
                </a:solidFill>
                <a:latin typeface="Dosis"/>
                <a:ea typeface="Dosis"/>
                <a:cs typeface="Dosis"/>
                <a:sym typeface="Dosis"/>
              </a:rPr>
              <a:t>.</a:t>
            </a:r>
            <a:endParaRPr b="0" i="0" sz="15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Dosis"/>
                <a:ea typeface="Dosis"/>
                <a:cs typeface="Dosis"/>
                <a:sym typeface="Dosis"/>
              </a:rPr>
              <a:t>Hasil menunjukan bahwa tidak ada data duplikat, Transformasi fitur dengan </a:t>
            </a:r>
            <a:r>
              <a:rPr b="0" i="1" lang="en-US" sz="1500" u="none" cap="none" strike="noStrike">
                <a:solidFill>
                  <a:srgbClr val="000000"/>
                </a:solidFill>
                <a:latin typeface="Dosis"/>
                <a:ea typeface="Dosis"/>
                <a:cs typeface="Dosis"/>
                <a:sym typeface="Dosis"/>
              </a:rPr>
              <a:t>logaritmik</a:t>
            </a:r>
            <a:r>
              <a:rPr b="0" i="0" lang="en-US" sz="1500" u="none" cap="none" strike="noStrike">
                <a:solidFill>
                  <a:srgbClr val="000000"/>
                </a:solidFill>
                <a:latin typeface="Dosis"/>
                <a:ea typeface="Dosis"/>
                <a:cs typeface="Dosis"/>
                <a:sym typeface="Dosis"/>
              </a:rPr>
              <a:t> dilakukan pada fitur GrApp, </a:t>
            </a:r>
            <a:r>
              <a:rPr lang="en-US" sz="1500">
                <a:latin typeface="Dosis"/>
                <a:ea typeface="Dosis"/>
                <a:cs typeface="Dosis"/>
                <a:sym typeface="Dosis"/>
              </a:rPr>
              <a:t>sementara </a:t>
            </a:r>
            <a:r>
              <a:rPr b="0" i="0" lang="en-US" sz="1500" u="none" cap="none" strike="noStrike">
                <a:solidFill>
                  <a:srgbClr val="000000"/>
                </a:solidFill>
                <a:latin typeface="Dosis"/>
                <a:ea typeface="Dosis"/>
                <a:cs typeface="Dosis"/>
                <a:sym typeface="Dosis"/>
              </a:rPr>
              <a:t>fitur yang di drop dapat dilihat pada gambar.</a:t>
            </a:r>
            <a:endParaRPr b="0" i="0" sz="1500" u="none" cap="none" strike="noStrike">
              <a:solidFill>
                <a:srgbClr val="000000"/>
              </a:solidFill>
              <a:latin typeface="Dosis"/>
              <a:ea typeface="Dosis"/>
              <a:cs typeface="Dosis"/>
              <a:sym typeface="Dosis"/>
            </a:endParaRPr>
          </a:p>
        </p:txBody>
      </p:sp>
      <p:sp>
        <p:nvSpPr>
          <p:cNvPr id="386" name="Google Shape;386;g29f0a38e4a0_2_2"/>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4</a:t>
            </a:r>
            <a:endParaRPr b="1" i="0" sz="1600" u="none" cap="none" strike="noStrike">
              <a:solidFill>
                <a:srgbClr val="000000"/>
              </a:solidFill>
              <a:latin typeface="Dosis"/>
              <a:ea typeface="Dosis"/>
              <a:cs typeface="Dosis"/>
              <a:sym typeface="Dosis"/>
            </a:endParaRPr>
          </a:p>
        </p:txBody>
      </p:sp>
      <p:pic>
        <p:nvPicPr>
          <p:cNvPr id="387" name="Google Shape;387;g29f0a38e4a0_2_2"/>
          <p:cNvPicPr preferRelativeResize="0"/>
          <p:nvPr/>
        </p:nvPicPr>
        <p:blipFill rotWithShape="1">
          <a:blip r:embed="rId4">
            <a:alphaModFix/>
          </a:blip>
          <a:srcRect b="44654" l="17877" r="42074" t="43046"/>
          <a:stretch/>
        </p:blipFill>
        <p:spPr>
          <a:xfrm>
            <a:off x="6721352" y="2808713"/>
            <a:ext cx="5348208" cy="923924"/>
          </a:xfrm>
          <a:prstGeom prst="rect">
            <a:avLst/>
          </a:prstGeom>
          <a:noFill/>
          <a:ln>
            <a:noFill/>
          </a:ln>
        </p:spPr>
      </p:pic>
      <p:pic>
        <p:nvPicPr>
          <p:cNvPr id="388" name="Google Shape;388;g29f0a38e4a0_2_2"/>
          <p:cNvPicPr preferRelativeResize="0"/>
          <p:nvPr/>
        </p:nvPicPr>
        <p:blipFill>
          <a:blip r:embed="rId5">
            <a:alphaModFix/>
          </a:blip>
          <a:stretch>
            <a:fillRect/>
          </a:stretch>
        </p:blipFill>
        <p:spPr>
          <a:xfrm>
            <a:off x="5883075" y="3885036"/>
            <a:ext cx="3737086" cy="28205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9f0a38e4a0_1_7"/>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Business Simulation</a:t>
            </a:r>
            <a:endParaRPr>
              <a:solidFill>
                <a:srgbClr val="0198A3"/>
              </a:solidFill>
            </a:endParaRPr>
          </a:p>
        </p:txBody>
      </p:sp>
      <p:sp>
        <p:nvSpPr>
          <p:cNvPr id="395" name="Google Shape;395;g29f0a38e4a0_1_7"/>
          <p:cNvSpPr txBox="1"/>
          <p:nvPr/>
        </p:nvSpPr>
        <p:spPr>
          <a:xfrm>
            <a:off x="788475" y="1792050"/>
            <a:ext cx="4332600" cy="32016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i="0" lang="en-US" u="none" cap="none" strike="noStrike">
                <a:solidFill>
                  <a:srgbClr val="000000"/>
                </a:solidFill>
                <a:latin typeface="Dosis"/>
                <a:ea typeface="Dosis"/>
                <a:cs typeface="Dosis"/>
                <a:sym typeface="Dosis"/>
              </a:rPr>
              <a:t>Feature Extraction</a:t>
            </a:r>
            <a:r>
              <a:rPr b="1" lang="en-US">
                <a:latin typeface="Dosis"/>
                <a:ea typeface="Dosis"/>
                <a:cs typeface="Dosis"/>
                <a:sym typeface="Dosis"/>
              </a:rPr>
              <a:t>, </a:t>
            </a:r>
            <a:r>
              <a:rPr b="1" i="0" lang="en-US" u="none" cap="none" strike="noStrike">
                <a:solidFill>
                  <a:srgbClr val="000000"/>
                </a:solidFill>
                <a:latin typeface="Dosis"/>
                <a:ea typeface="Dosis"/>
                <a:cs typeface="Dosis"/>
                <a:sym typeface="Dosis"/>
              </a:rPr>
              <a:t>Scalling &amp; Encoding</a:t>
            </a:r>
            <a:endParaRPr b="1" i="0" u="none" cap="none" strike="noStrike">
              <a:solidFill>
                <a:srgbClr val="000000"/>
              </a:solidFill>
              <a:latin typeface="Dosis"/>
              <a:ea typeface="Dosis"/>
              <a:cs typeface="Dosis"/>
              <a:sym typeface="Dosis"/>
            </a:endParaRPr>
          </a:p>
          <a:p>
            <a:pPr indent="-317500" lvl="0" marL="457200" marR="0" rtl="0" algn="just">
              <a:lnSpc>
                <a:spcPct val="100000"/>
              </a:lnSpc>
              <a:spcBef>
                <a:spcPts val="0"/>
              </a:spcBef>
              <a:spcAft>
                <a:spcPts val="0"/>
              </a:spcAft>
              <a:buSzPts val="1400"/>
              <a:buFont typeface="Dosis"/>
              <a:buChar char="●"/>
            </a:pPr>
            <a:r>
              <a:rPr b="1" lang="en-US">
                <a:latin typeface="Dosis"/>
                <a:ea typeface="Dosis"/>
                <a:cs typeface="Dosis"/>
                <a:sym typeface="Dosis"/>
              </a:rPr>
              <a:t>Di</a:t>
            </a:r>
            <a:r>
              <a:rPr b="1" i="0" lang="en-US" u="none" cap="none" strike="noStrike">
                <a:solidFill>
                  <a:srgbClr val="000000"/>
                </a:solidFill>
                <a:latin typeface="Dosis"/>
                <a:ea typeface="Dosis"/>
                <a:cs typeface="Dosis"/>
                <a:sym typeface="Dosis"/>
              </a:rPr>
              <a:t>lakukan proses </a:t>
            </a:r>
            <a:r>
              <a:rPr b="1" lang="en-US">
                <a:latin typeface="Dosis"/>
                <a:ea typeface="Dosis"/>
                <a:cs typeface="Dosis"/>
                <a:sym typeface="Dosis"/>
              </a:rPr>
              <a:t>F</a:t>
            </a:r>
            <a:r>
              <a:rPr b="1" i="0" lang="en-US" u="none" cap="none" strike="noStrike">
                <a:solidFill>
                  <a:srgbClr val="000000"/>
                </a:solidFill>
                <a:latin typeface="Dosis"/>
                <a:ea typeface="Dosis"/>
                <a:cs typeface="Dosis"/>
                <a:sym typeface="Dosis"/>
              </a:rPr>
              <a:t>eature </a:t>
            </a:r>
            <a:r>
              <a:rPr b="1" lang="en-US">
                <a:latin typeface="Dosis"/>
                <a:ea typeface="Dosis"/>
                <a:cs typeface="Dosis"/>
                <a:sym typeface="Dosis"/>
              </a:rPr>
              <a:t>E</a:t>
            </a:r>
            <a:r>
              <a:rPr b="1" i="0" lang="en-US" u="none" cap="none" strike="noStrike">
                <a:solidFill>
                  <a:srgbClr val="000000"/>
                </a:solidFill>
                <a:latin typeface="Dosis"/>
                <a:ea typeface="Dosis"/>
                <a:cs typeface="Dosis"/>
                <a:sym typeface="Dosis"/>
              </a:rPr>
              <a:t>xtraction </a:t>
            </a:r>
            <a:r>
              <a:rPr b="0" i="0" lang="en-US" u="none" cap="none" strike="noStrike">
                <a:solidFill>
                  <a:srgbClr val="000000"/>
                </a:solidFill>
                <a:latin typeface="Dosis"/>
                <a:ea typeface="Dosis"/>
                <a:cs typeface="Dosis"/>
                <a:sym typeface="Dosis"/>
              </a:rPr>
              <a:t>untuk membuat fitur baru yaitu kategorisasi </a:t>
            </a:r>
            <a:r>
              <a:rPr b="0" i="1" lang="en-US" u="none" cap="none" strike="noStrike">
                <a:solidFill>
                  <a:srgbClr val="000000"/>
                </a:solidFill>
                <a:latin typeface="Dosis"/>
                <a:ea typeface="Dosis"/>
                <a:cs typeface="Dosis"/>
                <a:sym typeface="Dosis"/>
              </a:rPr>
              <a:t>term, job stability, recession, </a:t>
            </a:r>
            <a:r>
              <a:rPr b="0" lang="en-US" u="none" cap="none" strike="noStrike">
                <a:solidFill>
                  <a:srgbClr val="000000"/>
                </a:solidFill>
                <a:latin typeface="Dosis"/>
                <a:ea typeface="Dosis"/>
                <a:cs typeface="Dosis"/>
                <a:sym typeface="Dosis"/>
              </a:rPr>
              <a:t>dan</a:t>
            </a:r>
            <a:r>
              <a:rPr b="0" i="1" lang="en-US" u="none" cap="none" strike="noStrike">
                <a:solidFill>
                  <a:srgbClr val="000000"/>
                </a:solidFill>
                <a:latin typeface="Dosis"/>
                <a:ea typeface="Dosis"/>
                <a:cs typeface="Dosis"/>
                <a:sym typeface="Dosis"/>
              </a:rPr>
              <a:t> </a:t>
            </a:r>
            <a:r>
              <a:rPr i="1" lang="en-US">
                <a:latin typeface="Dosis"/>
                <a:ea typeface="Dosis"/>
                <a:cs typeface="Dosis"/>
                <a:sym typeface="Dosis"/>
              </a:rPr>
              <a:t>industry</a:t>
            </a:r>
            <a:r>
              <a:rPr b="0" i="0" lang="en-US" u="none" cap="none" strike="noStrike">
                <a:solidFill>
                  <a:srgbClr val="000000"/>
                </a:solidFill>
                <a:latin typeface="Dosis"/>
                <a:ea typeface="Dosis"/>
                <a:cs typeface="Dosis"/>
                <a:sym typeface="Dosis"/>
              </a:rPr>
              <a:t>.</a:t>
            </a:r>
            <a:endParaRPr>
              <a:latin typeface="Dosis"/>
              <a:ea typeface="Dosis"/>
              <a:cs typeface="Dosis"/>
              <a:sym typeface="Dosis"/>
            </a:endParaRPr>
          </a:p>
          <a:p>
            <a:pPr indent="-317500" lvl="0" marL="457200" marR="0" rtl="0" algn="just">
              <a:lnSpc>
                <a:spcPct val="100000"/>
              </a:lnSpc>
              <a:spcBef>
                <a:spcPts val="0"/>
              </a:spcBef>
              <a:spcAft>
                <a:spcPts val="0"/>
              </a:spcAft>
              <a:buSzPts val="1400"/>
              <a:buFont typeface="Dosis"/>
              <a:buChar char="●"/>
            </a:pPr>
            <a:r>
              <a:rPr b="1" i="0" lang="en-US" u="none" cap="none" strike="noStrike">
                <a:solidFill>
                  <a:schemeClr val="dk1"/>
                </a:solidFill>
                <a:latin typeface="Dosis"/>
                <a:ea typeface="Dosis"/>
                <a:cs typeface="Dosis"/>
                <a:sym typeface="Dosis"/>
              </a:rPr>
              <a:t>Fitur numerik </a:t>
            </a:r>
            <a:r>
              <a:rPr b="0" i="0" lang="en-US" u="none" cap="none" strike="noStrike">
                <a:solidFill>
                  <a:schemeClr val="dk1"/>
                </a:solidFill>
                <a:latin typeface="Dosis"/>
                <a:ea typeface="Dosis"/>
                <a:cs typeface="Dosis"/>
                <a:sym typeface="Dosis"/>
              </a:rPr>
              <a:t>yang digunakan pada pemodelan (GrAppv) yang sudah dilakukan </a:t>
            </a:r>
            <a:r>
              <a:rPr b="0" i="1" lang="en-US" u="none" cap="none" strike="noStrike">
                <a:solidFill>
                  <a:schemeClr val="dk1"/>
                </a:solidFill>
                <a:latin typeface="Dosis"/>
                <a:ea typeface="Dosis"/>
                <a:cs typeface="Dosis"/>
                <a:sym typeface="Dosis"/>
              </a:rPr>
              <a:t>log trans</a:t>
            </a:r>
            <a:r>
              <a:rPr i="1" lang="en-US">
                <a:solidFill>
                  <a:schemeClr val="dk1"/>
                </a:solidFill>
                <a:latin typeface="Dosis"/>
                <a:ea typeface="Dosis"/>
                <a:cs typeface="Dosis"/>
                <a:sym typeface="Dosis"/>
              </a:rPr>
              <a:t>formasi</a:t>
            </a:r>
            <a:r>
              <a:rPr lang="en-US">
                <a:solidFill>
                  <a:schemeClr val="dk1"/>
                </a:solidFill>
                <a:latin typeface="Dosis"/>
                <a:ea typeface="Dosis"/>
                <a:cs typeface="Dosis"/>
                <a:sym typeface="Dosis"/>
              </a:rPr>
              <a:t> </a:t>
            </a:r>
            <a:r>
              <a:rPr b="0" i="0" lang="en-US" u="none" cap="none" strike="noStrike">
                <a:solidFill>
                  <a:schemeClr val="dk1"/>
                </a:solidFill>
                <a:latin typeface="Dosis"/>
                <a:ea typeface="Dosis"/>
                <a:cs typeface="Dosis"/>
                <a:sym typeface="Dosis"/>
              </a:rPr>
              <a:t> kemudian </a:t>
            </a:r>
            <a:r>
              <a:rPr b="1" i="0" lang="en-US" u="none" cap="none" strike="noStrike">
                <a:solidFill>
                  <a:schemeClr val="dk1"/>
                </a:solidFill>
                <a:latin typeface="Dosis"/>
                <a:ea typeface="Dosis"/>
                <a:cs typeface="Dosis"/>
                <a:sym typeface="Dosis"/>
              </a:rPr>
              <a:t>dilaku</a:t>
            </a:r>
            <a:r>
              <a:rPr b="1" lang="en-US">
                <a:solidFill>
                  <a:schemeClr val="dk1"/>
                </a:solidFill>
                <a:latin typeface="Dosis"/>
                <a:ea typeface="Dosis"/>
                <a:cs typeface="Dosis"/>
                <a:sym typeface="Dosis"/>
              </a:rPr>
              <a:t>kan </a:t>
            </a:r>
            <a:r>
              <a:rPr b="1" i="0" lang="en-US" u="none" cap="none" strike="noStrike">
                <a:solidFill>
                  <a:schemeClr val="dk1"/>
                </a:solidFill>
                <a:latin typeface="Dosis"/>
                <a:ea typeface="Dosis"/>
                <a:cs typeface="Dosis"/>
                <a:sym typeface="Dosis"/>
              </a:rPr>
              <a:t> standarisasi.</a:t>
            </a:r>
            <a:endParaRPr b="1">
              <a:solidFill>
                <a:schemeClr val="dk1"/>
              </a:solidFill>
              <a:latin typeface="Dosis"/>
              <a:ea typeface="Dosis"/>
              <a:cs typeface="Dosis"/>
              <a:sym typeface="Dosis"/>
            </a:endParaRPr>
          </a:p>
          <a:p>
            <a:pPr indent="-317500" lvl="0" marL="457200" marR="0" rtl="0" algn="just">
              <a:lnSpc>
                <a:spcPct val="100000"/>
              </a:lnSpc>
              <a:spcBef>
                <a:spcPts val="0"/>
              </a:spcBef>
              <a:spcAft>
                <a:spcPts val="0"/>
              </a:spcAft>
              <a:buSzPts val="1400"/>
              <a:buFont typeface="Dosis"/>
              <a:buChar char="●"/>
            </a:pPr>
            <a:r>
              <a:rPr b="1" lang="en-US">
                <a:solidFill>
                  <a:schemeClr val="dk1"/>
                </a:solidFill>
                <a:latin typeface="Dosis"/>
                <a:ea typeface="Dosis"/>
                <a:cs typeface="Dosis"/>
                <a:sym typeface="Dosis"/>
              </a:rPr>
              <a:t>Dilakukan Feature Encoding pada Feature Categorical.</a:t>
            </a:r>
            <a:endParaRPr b="1">
              <a:solidFill>
                <a:schemeClr val="dk1"/>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rPr lang="en-US">
                <a:solidFill>
                  <a:schemeClr val="dk1"/>
                </a:solidFill>
                <a:latin typeface="Dosis"/>
                <a:ea typeface="Dosis"/>
                <a:cs typeface="Dosis"/>
                <a:sym typeface="Dosis"/>
              </a:rPr>
              <a:t>Pada business simulation, </a:t>
            </a:r>
            <a:r>
              <a:rPr b="1" lang="en-US">
                <a:solidFill>
                  <a:schemeClr val="dk1"/>
                </a:solidFill>
                <a:latin typeface="Dosis"/>
                <a:ea typeface="Dosis"/>
                <a:cs typeface="Dosis"/>
                <a:sym typeface="Dosis"/>
              </a:rPr>
              <a:t>tidak dilakukan </a:t>
            </a:r>
            <a:r>
              <a:rPr b="1" i="1" lang="en-US">
                <a:solidFill>
                  <a:schemeClr val="dk1"/>
                </a:solidFill>
                <a:latin typeface="Dosis"/>
                <a:ea typeface="Dosis"/>
                <a:cs typeface="Dosis"/>
                <a:sym typeface="Dosis"/>
              </a:rPr>
              <a:t>handle outliers</a:t>
            </a:r>
            <a:r>
              <a:rPr b="1" lang="en-US">
                <a:solidFill>
                  <a:schemeClr val="dk1"/>
                </a:solidFill>
                <a:latin typeface="Dosis"/>
                <a:ea typeface="Dosis"/>
                <a:cs typeface="Dosis"/>
                <a:sym typeface="Dosis"/>
              </a:rPr>
              <a:t> dan </a:t>
            </a:r>
            <a:r>
              <a:rPr b="1" i="1" lang="en-US">
                <a:solidFill>
                  <a:schemeClr val="dk1"/>
                </a:solidFill>
                <a:latin typeface="Dosis"/>
                <a:ea typeface="Dosis"/>
                <a:cs typeface="Dosis"/>
                <a:sym typeface="Dosis"/>
              </a:rPr>
              <a:t>handle class imbalance</a:t>
            </a:r>
            <a:r>
              <a:rPr b="1" lang="en-US">
                <a:solidFill>
                  <a:schemeClr val="dk1"/>
                </a:solidFill>
                <a:latin typeface="Dosis"/>
                <a:ea typeface="Dosis"/>
                <a:cs typeface="Dosis"/>
                <a:sym typeface="Dosis"/>
              </a:rPr>
              <a:t> agar simulasinya dapat digunakan untuk menguji dan mengevaluasi kinerja model </a:t>
            </a:r>
            <a:r>
              <a:rPr b="1" i="1" lang="en-US">
                <a:solidFill>
                  <a:schemeClr val="dk1"/>
                </a:solidFill>
                <a:latin typeface="Dosis"/>
                <a:ea typeface="Dosis"/>
                <a:cs typeface="Dosis"/>
                <a:sym typeface="Dosis"/>
              </a:rPr>
              <a:t>machine learning</a:t>
            </a:r>
            <a:r>
              <a:rPr b="1" lang="en-US">
                <a:solidFill>
                  <a:schemeClr val="dk1"/>
                </a:solidFill>
                <a:latin typeface="Dosis"/>
                <a:ea typeface="Dosis"/>
                <a:cs typeface="Dosis"/>
                <a:sym typeface="Dosis"/>
              </a:rPr>
              <a:t> dalam suatu lingkungan yang mendekati kondisi bisnis yang sebenarnya</a:t>
            </a:r>
            <a:endParaRPr b="1">
              <a:solidFill>
                <a:schemeClr val="dk1"/>
              </a:solidFill>
              <a:latin typeface="Dosis"/>
              <a:ea typeface="Dosis"/>
              <a:cs typeface="Dosis"/>
              <a:sym typeface="Dosis"/>
            </a:endParaRPr>
          </a:p>
        </p:txBody>
      </p:sp>
      <p:sp>
        <p:nvSpPr>
          <p:cNvPr id="396" name="Google Shape;396;g29f0a38e4a0_1_7"/>
          <p:cNvSpPr txBox="1"/>
          <p:nvPr/>
        </p:nvSpPr>
        <p:spPr>
          <a:xfrm>
            <a:off x="788475" y="5323075"/>
            <a:ext cx="4332600" cy="1262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i="0" lang="en-US" u="none" cap="none" strike="noStrike">
                <a:solidFill>
                  <a:srgbClr val="000000"/>
                </a:solidFill>
                <a:latin typeface="Dosis"/>
                <a:ea typeface="Dosis"/>
                <a:cs typeface="Dosis"/>
                <a:sym typeface="Dosis"/>
              </a:rPr>
              <a:t>Penerapan Model</a:t>
            </a:r>
            <a:endParaRPr b="1" i="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rPr b="0" i="0" lang="en-US" u="none" cap="none" strike="noStrike">
                <a:solidFill>
                  <a:srgbClr val="000000"/>
                </a:solidFill>
                <a:latin typeface="Dosis"/>
                <a:ea typeface="Dosis"/>
                <a:cs typeface="Dosis"/>
                <a:sym typeface="Dosis"/>
              </a:rPr>
              <a:t>Model yang telah di training pada proses sebelumnya diterapkan pada data sehingga didapatkan nilai prediksi.</a:t>
            </a:r>
            <a:endParaRPr b="0" i="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rPr b="1" i="0" lang="en-US" u="none" cap="none" strike="noStrike">
                <a:solidFill>
                  <a:srgbClr val="000000"/>
                </a:solidFill>
                <a:latin typeface="Dosis"/>
                <a:ea typeface="Dosis"/>
                <a:cs typeface="Dosis"/>
                <a:sym typeface="Dosis"/>
              </a:rPr>
              <a:t>Presisi dan akurasi prediksi yang didapatkan dapat dilihat pada gambar.</a:t>
            </a:r>
            <a:endParaRPr b="1" i="0" u="none" cap="none" strike="noStrike">
              <a:solidFill>
                <a:srgbClr val="000000"/>
              </a:solidFill>
              <a:latin typeface="Dosis"/>
              <a:ea typeface="Dosis"/>
              <a:cs typeface="Dosis"/>
              <a:sym typeface="Dosis"/>
            </a:endParaRPr>
          </a:p>
        </p:txBody>
      </p:sp>
      <p:sp>
        <p:nvSpPr>
          <p:cNvPr id="397" name="Google Shape;397;g29f0a38e4a0_1_7"/>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4</a:t>
            </a:r>
            <a:endParaRPr b="1" i="0" sz="1600" u="none" cap="none" strike="noStrike">
              <a:solidFill>
                <a:srgbClr val="000000"/>
              </a:solidFill>
              <a:latin typeface="Dosis"/>
              <a:ea typeface="Dosis"/>
              <a:cs typeface="Dosis"/>
              <a:sym typeface="Dosis"/>
            </a:endParaRPr>
          </a:p>
        </p:txBody>
      </p:sp>
      <p:pic>
        <p:nvPicPr>
          <p:cNvPr id="398" name="Google Shape;398;g29f0a38e4a0_1_7"/>
          <p:cNvPicPr preferRelativeResize="0"/>
          <p:nvPr/>
        </p:nvPicPr>
        <p:blipFill rotWithShape="1">
          <a:blip r:embed="rId3">
            <a:alphaModFix/>
          </a:blip>
          <a:srcRect b="26903" l="19784" r="10770" t="32991"/>
          <a:stretch/>
        </p:blipFill>
        <p:spPr>
          <a:xfrm>
            <a:off x="5513300" y="2057000"/>
            <a:ext cx="6465000" cy="2100200"/>
          </a:xfrm>
          <a:prstGeom prst="rect">
            <a:avLst/>
          </a:prstGeom>
          <a:noFill/>
          <a:ln>
            <a:noFill/>
          </a:ln>
        </p:spPr>
      </p:pic>
      <p:pic>
        <p:nvPicPr>
          <p:cNvPr id="399" name="Google Shape;399;g29f0a38e4a0_1_7"/>
          <p:cNvPicPr preferRelativeResize="0"/>
          <p:nvPr/>
        </p:nvPicPr>
        <p:blipFill rotWithShape="1">
          <a:blip r:embed="rId4">
            <a:alphaModFix/>
          </a:blip>
          <a:srcRect b="40898" l="19414" r="55774" t="38295"/>
          <a:stretch/>
        </p:blipFill>
        <p:spPr>
          <a:xfrm>
            <a:off x="5513300" y="4356450"/>
            <a:ext cx="4241827" cy="2000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9f0a38e4a0_0_0"/>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Business Simulation</a:t>
            </a:r>
            <a:endParaRPr>
              <a:solidFill>
                <a:srgbClr val="0198A3"/>
              </a:solidFill>
            </a:endParaRPr>
          </a:p>
        </p:txBody>
      </p:sp>
      <p:sp>
        <p:nvSpPr>
          <p:cNvPr id="406" name="Google Shape;406;g29f0a38e4a0_0_0"/>
          <p:cNvSpPr txBox="1"/>
          <p:nvPr/>
        </p:nvSpPr>
        <p:spPr>
          <a:xfrm>
            <a:off x="7235725" y="2219613"/>
            <a:ext cx="4332600" cy="28938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i="0" lang="en-US" sz="1600" u="none" cap="none" strike="noStrike">
                <a:solidFill>
                  <a:srgbClr val="000000"/>
                </a:solidFill>
                <a:latin typeface="Dosis"/>
                <a:ea typeface="Dosis"/>
                <a:cs typeface="Dosis"/>
                <a:sym typeface="Dosis"/>
              </a:rPr>
              <a:t>Confusion Matrix</a:t>
            </a:r>
            <a:endParaRPr b="1" i="0" sz="16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Dosis"/>
                <a:ea typeface="Dosis"/>
                <a:cs typeface="Dosis"/>
                <a:sym typeface="Dosis"/>
              </a:rPr>
              <a:t>Hasil prediksi kemudian divisualisasikan menggunakan </a:t>
            </a:r>
            <a:r>
              <a:rPr lang="en-US" sz="1600">
                <a:latin typeface="Dosis"/>
                <a:ea typeface="Dosis"/>
                <a:cs typeface="Dosis"/>
                <a:sym typeface="Dosis"/>
              </a:rPr>
              <a:t>C</a:t>
            </a:r>
            <a:r>
              <a:rPr b="0" i="0" lang="en-US" sz="1600" u="none" cap="none" strike="noStrike">
                <a:solidFill>
                  <a:srgbClr val="000000"/>
                </a:solidFill>
                <a:latin typeface="Dosis"/>
                <a:ea typeface="Dosis"/>
                <a:cs typeface="Dosis"/>
                <a:sym typeface="Dosis"/>
              </a:rPr>
              <a:t>onfusion </a:t>
            </a:r>
            <a:r>
              <a:rPr lang="en-US" sz="1600">
                <a:latin typeface="Dosis"/>
                <a:ea typeface="Dosis"/>
                <a:cs typeface="Dosis"/>
                <a:sym typeface="Dosis"/>
              </a:rPr>
              <a:t>M</a:t>
            </a:r>
            <a:r>
              <a:rPr b="0" i="0" lang="en-US" sz="1600" u="none" cap="none" strike="noStrike">
                <a:solidFill>
                  <a:srgbClr val="000000"/>
                </a:solidFill>
                <a:latin typeface="Dosis"/>
                <a:ea typeface="Dosis"/>
                <a:cs typeface="Dosis"/>
                <a:sym typeface="Dosis"/>
              </a:rPr>
              <a:t>atrix, dan didapatkan hasil.</a:t>
            </a:r>
            <a:endParaRPr b="0" i="0" sz="1600" u="none" cap="none" strike="noStrike">
              <a:solidFill>
                <a:srgbClr val="000000"/>
              </a:solidFill>
              <a:latin typeface="Dosis"/>
              <a:ea typeface="Dosis"/>
              <a:cs typeface="Dosis"/>
              <a:sym typeface="Dosis"/>
            </a:endParaRPr>
          </a:p>
          <a:p>
            <a:pPr indent="-330200" lvl="0" marL="457200" marR="0" rtl="0" algn="just">
              <a:lnSpc>
                <a:spcPct val="100000"/>
              </a:lnSpc>
              <a:spcBef>
                <a:spcPts val="0"/>
              </a:spcBef>
              <a:spcAft>
                <a:spcPts val="0"/>
              </a:spcAft>
              <a:buSzPts val="1600"/>
              <a:buFont typeface="Dosis"/>
              <a:buChar char="●"/>
            </a:pPr>
            <a:r>
              <a:rPr b="1" lang="en-US" sz="1600">
                <a:latin typeface="Dosis"/>
                <a:ea typeface="Dosis"/>
                <a:cs typeface="Dosis"/>
                <a:sym typeface="Dosis"/>
              </a:rPr>
              <a:t>277867 True</a:t>
            </a:r>
            <a:r>
              <a:rPr b="1" i="0" lang="en-US" sz="1600" u="none" cap="none" strike="noStrike">
                <a:solidFill>
                  <a:srgbClr val="000000"/>
                </a:solidFill>
                <a:latin typeface="Dosis"/>
                <a:ea typeface="Dosis"/>
                <a:cs typeface="Dosis"/>
                <a:sym typeface="Dosis"/>
              </a:rPr>
              <a:t> Positive</a:t>
            </a:r>
            <a:r>
              <a:rPr b="0" i="0" lang="en-US" sz="1600" u="none" cap="none" strike="noStrike">
                <a:solidFill>
                  <a:srgbClr val="000000"/>
                </a:solidFill>
                <a:latin typeface="Dosis"/>
                <a:ea typeface="Dosis"/>
                <a:cs typeface="Dosis"/>
                <a:sym typeface="Dosis"/>
              </a:rPr>
              <a:t> (diprediksi berhasil bayar, dan itu benar)</a:t>
            </a:r>
            <a:endParaRPr b="0" i="0" sz="1600" u="none" cap="none" strike="noStrike">
              <a:solidFill>
                <a:srgbClr val="000000"/>
              </a:solidFill>
              <a:latin typeface="Dosis"/>
              <a:ea typeface="Dosis"/>
              <a:cs typeface="Dosis"/>
              <a:sym typeface="Dosis"/>
            </a:endParaRPr>
          </a:p>
          <a:p>
            <a:pPr indent="-330200" lvl="0" marL="457200" marR="0" rtl="0" algn="just">
              <a:lnSpc>
                <a:spcPct val="100000"/>
              </a:lnSpc>
              <a:spcBef>
                <a:spcPts val="0"/>
              </a:spcBef>
              <a:spcAft>
                <a:spcPts val="0"/>
              </a:spcAft>
              <a:buClr>
                <a:srgbClr val="000000"/>
              </a:buClr>
              <a:buSzPts val="1600"/>
              <a:buFont typeface="Dosis"/>
              <a:buChar char="●"/>
            </a:pPr>
            <a:r>
              <a:rPr b="1" lang="en-US" sz="1600">
                <a:latin typeface="Dosis"/>
                <a:ea typeface="Dosis"/>
                <a:cs typeface="Dosis"/>
                <a:sym typeface="Dosis"/>
              </a:rPr>
              <a:t>25500 </a:t>
            </a:r>
            <a:r>
              <a:rPr b="1" i="0" lang="en-US" sz="1600" u="none" cap="none" strike="noStrike">
                <a:solidFill>
                  <a:srgbClr val="000000"/>
                </a:solidFill>
                <a:latin typeface="Dosis"/>
                <a:ea typeface="Dosis"/>
                <a:cs typeface="Dosis"/>
                <a:sym typeface="Dosis"/>
              </a:rPr>
              <a:t>True Negative </a:t>
            </a:r>
            <a:r>
              <a:rPr b="0" i="0" lang="en-US" sz="1600" u="none" cap="none" strike="noStrike">
                <a:solidFill>
                  <a:srgbClr val="000000"/>
                </a:solidFill>
                <a:latin typeface="Dosis"/>
                <a:ea typeface="Dosis"/>
                <a:cs typeface="Dosis"/>
                <a:sym typeface="Dosis"/>
              </a:rPr>
              <a:t>(diprediksi gagal bayar, dan itu benar)</a:t>
            </a:r>
            <a:endParaRPr b="0" i="0" sz="1600" u="none" cap="none" strike="noStrike">
              <a:solidFill>
                <a:srgbClr val="000000"/>
              </a:solidFill>
              <a:latin typeface="Dosis"/>
              <a:ea typeface="Dosis"/>
              <a:cs typeface="Dosis"/>
              <a:sym typeface="Dosis"/>
            </a:endParaRPr>
          </a:p>
          <a:p>
            <a:pPr indent="-330200" lvl="0" marL="457200" marR="0" rtl="0" algn="just">
              <a:lnSpc>
                <a:spcPct val="100000"/>
              </a:lnSpc>
              <a:spcBef>
                <a:spcPts val="0"/>
              </a:spcBef>
              <a:spcAft>
                <a:spcPts val="0"/>
              </a:spcAft>
              <a:buClr>
                <a:srgbClr val="000000"/>
              </a:buClr>
              <a:buSzPts val="1600"/>
              <a:buFont typeface="Dosis"/>
              <a:buChar char="●"/>
            </a:pPr>
            <a:r>
              <a:rPr b="1" lang="en-US" sz="1600">
                <a:latin typeface="Dosis"/>
                <a:ea typeface="Dosis"/>
                <a:cs typeface="Dosis"/>
                <a:sym typeface="Dosis"/>
              </a:rPr>
              <a:t>16421 </a:t>
            </a:r>
            <a:r>
              <a:rPr b="1" i="0" lang="en-US" sz="1600" u="none" cap="none" strike="noStrike">
                <a:solidFill>
                  <a:srgbClr val="000000"/>
                </a:solidFill>
                <a:latin typeface="Dosis"/>
                <a:ea typeface="Dosis"/>
                <a:cs typeface="Dosis"/>
                <a:sym typeface="Dosis"/>
              </a:rPr>
              <a:t>False Positive</a:t>
            </a:r>
            <a:r>
              <a:rPr b="0" i="0" lang="en-US" sz="1600" u="none" cap="none" strike="noStrike">
                <a:solidFill>
                  <a:srgbClr val="000000"/>
                </a:solidFill>
                <a:latin typeface="Dosis"/>
                <a:ea typeface="Dosis"/>
                <a:cs typeface="Dosis"/>
                <a:sym typeface="Dosis"/>
              </a:rPr>
              <a:t> (diprediksi berhasil bayar, dan itu salah)</a:t>
            </a:r>
            <a:endParaRPr b="0" i="0" sz="1600" u="none" cap="none" strike="noStrike">
              <a:solidFill>
                <a:srgbClr val="000000"/>
              </a:solidFill>
              <a:latin typeface="Dosis"/>
              <a:ea typeface="Dosis"/>
              <a:cs typeface="Dosis"/>
              <a:sym typeface="Dosis"/>
            </a:endParaRPr>
          </a:p>
          <a:p>
            <a:pPr indent="-330200" lvl="0" marL="457200" marR="0" rtl="0" algn="just">
              <a:lnSpc>
                <a:spcPct val="100000"/>
              </a:lnSpc>
              <a:spcBef>
                <a:spcPts val="0"/>
              </a:spcBef>
              <a:spcAft>
                <a:spcPts val="0"/>
              </a:spcAft>
              <a:buClr>
                <a:srgbClr val="000000"/>
              </a:buClr>
              <a:buSzPts val="1600"/>
              <a:buFont typeface="Dosis"/>
              <a:buChar char="●"/>
            </a:pPr>
            <a:r>
              <a:rPr b="1" lang="en-US" sz="1600">
                <a:latin typeface="Dosis"/>
                <a:ea typeface="Dosis"/>
                <a:cs typeface="Dosis"/>
                <a:sym typeface="Dosis"/>
              </a:rPr>
              <a:t>55439 </a:t>
            </a:r>
            <a:r>
              <a:rPr b="1" i="0" lang="en-US" sz="1600" u="none" cap="none" strike="noStrike">
                <a:solidFill>
                  <a:srgbClr val="000000"/>
                </a:solidFill>
                <a:latin typeface="Dosis"/>
                <a:ea typeface="Dosis"/>
                <a:cs typeface="Dosis"/>
                <a:sym typeface="Dosis"/>
              </a:rPr>
              <a:t>False Negative</a:t>
            </a:r>
            <a:r>
              <a:rPr b="0" i="0" lang="en-US" sz="1600" u="none" cap="none" strike="noStrike">
                <a:solidFill>
                  <a:srgbClr val="000000"/>
                </a:solidFill>
                <a:latin typeface="Dosis"/>
                <a:ea typeface="Dosis"/>
                <a:cs typeface="Dosis"/>
                <a:sym typeface="Dosis"/>
              </a:rPr>
              <a:t> (diprediksi gagal bayar, dan itu salah)</a:t>
            </a:r>
            <a:endParaRPr b="0" i="0" sz="1600" u="none" cap="none" strike="noStrike">
              <a:solidFill>
                <a:srgbClr val="000000"/>
              </a:solidFill>
              <a:latin typeface="Dosis"/>
              <a:ea typeface="Dosis"/>
              <a:cs typeface="Dosis"/>
              <a:sym typeface="Dosis"/>
            </a:endParaRPr>
          </a:p>
        </p:txBody>
      </p:sp>
      <p:sp>
        <p:nvSpPr>
          <p:cNvPr id="407" name="Google Shape;407;g29f0a38e4a0_0_0"/>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4</a:t>
            </a:r>
            <a:endParaRPr b="1" i="0" sz="1600" u="none" cap="none" strike="noStrike">
              <a:solidFill>
                <a:srgbClr val="000000"/>
              </a:solidFill>
              <a:latin typeface="Dosis"/>
              <a:ea typeface="Dosis"/>
              <a:cs typeface="Dosis"/>
              <a:sym typeface="Dosis"/>
            </a:endParaRPr>
          </a:p>
        </p:txBody>
      </p:sp>
      <p:pic>
        <p:nvPicPr>
          <p:cNvPr id="408" name="Google Shape;408;g29f0a38e4a0_0_0"/>
          <p:cNvPicPr preferRelativeResize="0"/>
          <p:nvPr/>
        </p:nvPicPr>
        <p:blipFill>
          <a:blip r:embed="rId3">
            <a:alphaModFix/>
          </a:blip>
          <a:stretch>
            <a:fillRect/>
          </a:stretch>
        </p:blipFill>
        <p:spPr>
          <a:xfrm>
            <a:off x="1247350" y="1506362"/>
            <a:ext cx="5357224" cy="4320326"/>
          </a:xfrm>
          <a:prstGeom prst="rect">
            <a:avLst/>
          </a:prstGeom>
          <a:noFill/>
          <a:ln>
            <a:noFill/>
          </a:ln>
        </p:spPr>
      </p:pic>
      <p:sp>
        <p:nvSpPr>
          <p:cNvPr id="409" name="Google Shape;409;g29f0a38e4a0_0_0"/>
          <p:cNvSpPr txBox="1"/>
          <p:nvPr/>
        </p:nvSpPr>
        <p:spPr>
          <a:xfrm>
            <a:off x="2062600" y="5976175"/>
            <a:ext cx="1242300" cy="677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dk1"/>
                </a:solidFill>
                <a:latin typeface="Dosis"/>
                <a:ea typeface="Dosis"/>
                <a:cs typeface="Dosis"/>
                <a:sym typeface="Dosis"/>
              </a:rPr>
              <a:t>94%</a:t>
            </a:r>
            <a:br>
              <a:rPr b="1" lang="en-US" sz="1600">
                <a:solidFill>
                  <a:schemeClr val="dk1"/>
                </a:solidFill>
                <a:latin typeface="Dosis"/>
                <a:ea typeface="Dosis"/>
                <a:cs typeface="Dosis"/>
                <a:sym typeface="Dosis"/>
              </a:rPr>
            </a:br>
            <a:r>
              <a:rPr b="1" lang="en-US" sz="1600">
                <a:solidFill>
                  <a:schemeClr val="dk1"/>
                </a:solidFill>
                <a:latin typeface="Dosis"/>
                <a:ea typeface="Dosis"/>
                <a:cs typeface="Dosis"/>
                <a:sym typeface="Dosis"/>
              </a:rPr>
              <a:t>Precision</a:t>
            </a:r>
            <a:endParaRPr/>
          </a:p>
        </p:txBody>
      </p:sp>
      <p:sp>
        <p:nvSpPr>
          <p:cNvPr id="410" name="Google Shape;410;g29f0a38e4a0_0_0"/>
          <p:cNvSpPr txBox="1"/>
          <p:nvPr/>
        </p:nvSpPr>
        <p:spPr>
          <a:xfrm>
            <a:off x="4223050" y="5976175"/>
            <a:ext cx="1242300" cy="677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dk1"/>
                </a:solidFill>
                <a:latin typeface="Dosis"/>
                <a:ea typeface="Dosis"/>
                <a:cs typeface="Dosis"/>
                <a:sym typeface="Dosis"/>
              </a:rPr>
              <a:t>81</a:t>
            </a:r>
            <a:r>
              <a:rPr b="1" lang="en-US" sz="1600">
                <a:solidFill>
                  <a:schemeClr val="dk1"/>
                </a:solidFill>
                <a:latin typeface="Dosis"/>
                <a:ea typeface="Dosis"/>
                <a:cs typeface="Dosis"/>
                <a:sym typeface="Dosis"/>
              </a:rPr>
              <a:t>%</a:t>
            </a:r>
            <a:br>
              <a:rPr b="1" lang="en-US" sz="1600">
                <a:solidFill>
                  <a:schemeClr val="dk1"/>
                </a:solidFill>
                <a:latin typeface="Dosis"/>
                <a:ea typeface="Dosis"/>
                <a:cs typeface="Dosis"/>
                <a:sym typeface="Dosis"/>
              </a:rPr>
            </a:br>
            <a:r>
              <a:rPr b="1" lang="en-US" sz="1600">
                <a:solidFill>
                  <a:schemeClr val="dk1"/>
                </a:solidFill>
                <a:latin typeface="Dosis"/>
                <a:ea typeface="Dosis"/>
                <a:cs typeface="Dosis"/>
                <a:sym typeface="Dosis"/>
              </a:rPr>
              <a:t>Accuracy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9f0a38e4a0_1_22"/>
          <p:cNvSpPr txBox="1"/>
          <p:nvPr>
            <p:ph type="title"/>
          </p:nvPr>
        </p:nvSpPr>
        <p:spPr>
          <a:xfrm>
            <a:off x="883200" y="593350"/>
            <a:ext cx="107988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Business Simulation</a:t>
            </a:r>
            <a:endParaRPr>
              <a:solidFill>
                <a:srgbClr val="0198A3"/>
              </a:solidFill>
            </a:endParaRPr>
          </a:p>
        </p:txBody>
      </p:sp>
      <p:sp>
        <p:nvSpPr>
          <p:cNvPr id="417" name="Google Shape;417;g29f0a38e4a0_1_22"/>
          <p:cNvSpPr txBox="1"/>
          <p:nvPr/>
        </p:nvSpPr>
        <p:spPr>
          <a:xfrm>
            <a:off x="998200" y="2182200"/>
            <a:ext cx="4332600" cy="3140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i="0" lang="en-US" sz="1600" u="none" cap="none" strike="noStrike">
                <a:solidFill>
                  <a:srgbClr val="000000"/>
                </a:solidFill>
                <a:latin typeface="Dosis"/>
                <a:ea typeface="Dosis"/>
                <a:cs typeface="Dosis"/>
                <a:sym typeface="Dosis"/>
              </a:rPr>
              <a:t>Default </a:t>
            </a:r>
            <a:r>
              <a:rPr b="1" lang="en-US" sz="1600">
                <a:latin typeface="Dosis"/>
                <a:ea typeface="Dosis"/>
                <a:cs typeface="Dosis"/>
                <a:sym typeface="Dosis"/>
              </a:rPr>
              <a:t>Percentage </a:t>
            </a:r>
            <a:r>
              <a:rPr b="1" i="0" lang="en-US" sz="1600" u="none" cap="none" strike="noStrike">
                <a:solidFill>
                  <a:srgbClr val="000000"/>
                </a:solidFill>
                <a:latin typeface="Dosis"/>
                <a:ea typeface="Dosis"/>
                <a:cs typeface="Dosis"/>
                <a:sym typeface="Dosis"/>
              </a:rPr>
              <a:t>(Business Metric 1)</a:t>
            </a:r>
            <a:endParaRPr b="1" i="0" sz="16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t/>
            </a:r>
            <a:endParaRPr b="1" i="0" sz="16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Dosis"/>
                <a:ea typeface="Dosis"/>
                <a:cs typeface="Dosis"/>
                <a:sym typeface="Dosis"/>
              </a:rPr>
              <a:t>Hasil prediksi model kemudian dibandingkan dengan kondisi sebenarnya menggunakan </a:t>
            </a:r>
            <a:r>
              <a:rPr lang="en-US" sz="1600">
                <a:latin typeface="Dosis"/>
                <a:ea typeface="Dosis"/>
                <a:cs typeface="Dosis"/>
                <a:sym typeface="Dosis"/>
              </a:rPr>
              <a:t>C</a:t>
            </a:r>
            <a:r>
              <a:rPr b="0" i="0" lang="en-US" sz="1600" u="none" cap="none" strike="noStrike">
                <a:solidFill>
                  <a:srgbClr val="000000"/>
                </a:solidFill>
                <a:latin typeface="Dosis"/>
                <a:ea typeface="Dosis"/>
                <a:cs typeface="Dosis"/>
                <a:sym typeface="Dosis"/>
              </a:rPr>
              <a:t>onfusion </a:t>
            </a:r>
            <a:r>
              <a:rPr lang="en-US" sz="1600">
                <a:latin typeface="Dosis"/>
                <a:ea typeface="Dosis"/>
                <a:cs typeface="Dosis"/>
                <a:sym typeface="Dosis"/>
              </a:rPr>
              <a:t>M</a:t>
            </a:r>
            <a:r>
              <a:rPr b="0" i="0" lang="en-US" sz="1600" u="none" cap="none" strike="noStrike">
                <a:solidFill>
                  <a:srgbClr val="000000"/>
                </a:solidFill>
                <a:latin typeface="Dosis"/>
                <a:ea typeface="Dosis"/>
                <a:cs typeface="Dosis"/>
                <a:sym typeface="Dosis"/>
              </a:rPr>
              <a:t>atrix. Tingkat gagal bayar hasil prediksi dihitung dengan rumus </a:t>
            </a:r>
            <a:r>
              <a:rPr b="1" lang="en-US" sz="1600">
                <a:latin typeface="Dosis"/>
                <a:ea typeface="Dosis"/>
                <a:cs typeface="Dosis"/>
                <a:sym typeface="Dosis"/>
              </a:rPr>
              <a:t>F</a:t>
            </a:r>
            <a:r>
              <a:rPr b="1" i="0" lang="en-US" sz="1600" u="none" cap="none" strike="noStrike">
                <a:solidFill>
                  <a:srgbClr val="000000"/>
                </a:solidFill>
                <a:latin typeface="Dosis"/>
                <a:ea typeface="Dosis"/>
                <a:cs typeface="Dosis"/>
                <a:sym typeface="Dosis"/>
              </a:rPr>
              <a:t>alse </a:t>
            </a:r>
            <a:r>
              <a:rPr b="1" lang="en-US" sz="1600">
                <a:latin typeface="Dosis"/>
                <a:ea typeface="Dosis"/>
                <a:cs typeface="Dosis"/>
                <a:sym typeface="Dosis"/>
              </a:rPr>
              <a:t>P</a:t>
            </a:r>
            <a:r>
              <a:rPr b="1" i="0" lang="en-US" sz="1600" u="none" cap="none" strike="noStrike">
                <a:solidFill>
                  <a:srgbClr val="000000"/>
                </a:solidFill>
                <a:latin typeface="Dosis"/>
                <a:ea typeface="Dosis"/>
                <a:cs typeface="Dosis"/>
                <a:sym typeface="Dosis"/>
              </a:rPr>
              <a:t>ositive/(</a:t>
            </a:r>
            <a:r>
              <a:rPr b="1" lang="en-US" sz="1600">
                <a:latin typeface="Dosis"/>
                <a:ea typeface="Dosis"/>
                <a:cs typeface="Dosis"/>
                <a:sym typeface="Dosis"/>
              </a:rPr>
              <a:t>F</a:t>
            </a:r>
            <a:r>
              <a:rPr b="1" i="0" lang="en-US" sz="1600" u="none" cap="none" strike="noStrike">
                <a:solidFill>
                  <a:srgbClr val="000000"/>
                </a:solidFill>
                <a:latin typeface="Dosis"/>
                <a:ea typeface="Dosis"/>
                <a:cs typeface="Dosis"/>
                <a:sym typeface="Dosis"/>
              </a:rPr>
              <a:t>alse </a:t>
            </a:r>
            <a:r>
              <a:rPr b="1" lang="en-US" sz="1600">
                <a:latin typeface="Dosis"/>
                <a:ea typeface="Dosis"/>
                <a:cs typeface="Dosis"/>
                <a:sym typeface="Dosis"/>
              </a:rPr>
              <a:t>P</a:t>
            </a:r>
            <a:r>
              <a:rPr b="1" i="0" lang="en-US" sz="1600" u="none" cap="none" strike="noStrike">
                <a:solidFill>
                  <a:srgbClr val="000000"/>
                </a:solidFill>
                <a:latin typeface="Dosis"/>
                <a:ea typeface="Dosis"/>
                <a:cs typeface="Dosis"/>
                <a:sym typeface="Dosis"/>
              </a:rPr>
              <a:t>ositive + True Positive).</a:t>
            </a:r>
            <a:endParaRPr b="1" i="0" sz="16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Dosis"/>
                <a:ea typeface="Dosis"/>
                <a:cs typeface="Dosis"/>
                <a:sym typeface="Dosis"/>
              </a:rPr>
              <a:t>Sebelum dilakukan pemodelan </a:t>
            </a:r>
            <a:r>
              <a:rPr lang="en-US" sz="1600">
                <a:latin typeface="Dosis"/>
                <a:ea typeface="Dosis"/>
                <a:cs typeface="Dosis"/>
                <a:sym typeface="Dosis"/>
              </a:rPr>
              <a:t>persentase </a:t>
            </a:r>
            <a:r>
              <a:rPr b="0" i="0" lang="en-US" sz="1600" u="none" cap="none" strike="noStrike">
                <a:solidFill>
                  <a:srgbClr val="000000"/>
                </a:solidFill>
                <a:latin typeface="Dosis"/>
                <a:ea typeface="Dosis"/>
                <a:cs typeface="Dosis"/>
                <a:sym typeface="Dosis"/>
              </a:rPr>
              <a:t>gagal bayar adalah </a:t>
            </a:r>
            <a:r>
              <a:rPr b="1" i="0" lang="en-US" sz="1600" u="none" cap="none" strike="noStrike">
                <a:solidFill>
                  <a:srgbClr val="000000"/>
                </a:solidFill>
                <a:latin typeface="Dosis"/>
                <a:ea typeface="Dosis"/>
                <a:cs typeface="Dosis"/>
                <a:sym typeface="Dosis"/>
              </a:rPr>
              <a:t>11.</a:t>
            </a:r>
            <a:r>
              <a:rPr b="1" lang="en-US" sz="1600">
                <a:latin typeface="Dosis"/>
                <a:ea typeface="Dosis"/>
                <a:cs typeface="Dosis"/>
                <a:sym typeface="Dosis"/>
              </a:rPr>
              <a:t>17</a:t>
            </a:r>
            <a:r>
              <a:rPr b="1" i="0" lang="en-US" sz="1600" u="none" cap="none" strike="noStrike">
                <a:solidFill>
                  <a:srgbClr val="000000"/>
                </a:solidFill>
                <a:latin typeface="Dosis"/>
                <a:ea typeface="Dosis"/>
                <a:cs typeface="Dosis"/>
                <a:sym typeface="Dosis"/>
              </a:rPr>
              <a:t> %</a:t>
            </a:r>
            <a:r>
              <a:rPr b="0" i="0" lang="en-US" sz="1600" u="none" cap="none" strike="noStrike">
                <a:solidFill>
                  <a:srgbClr val="000000"/>
                </a:solidFill>
                <a:latin typeface="Dosis"/>
                <a:ea typeface="Dosis"/>
                <a:cs typeface="Dosis"/>
                <a:sym typeface="Dosis"/>
              </a:rPr>
              <a:t>. dan setelah dilakukan pemodelan </a:t>
            </a:r>
            <a:r>
              <a:rPr lang="en-US" sz="1600">
                <a:latin typeface="Dosis"/>
                <a:ea typeface="Dosis"/>
                <a:cs typeface="Dosis"/>
                <a:sym typeface="Dosis"/>
              </a:rPr>
              <a:t>persentase </a:t>
            </a:r>
            <a:r>
              <a:rPr b="0" i="0" lang="en-US" sz="1600" u="none" cap="none" strike="noStrike">
                <a:solidFill>
                  <a:srgbClr val="000000"/>
                </a:solidFill>
                <a:latin typeface="Dosis"/>
                <a:ea typeface="Dosis"/>
                <a:cs typeface="Dosis"/>
                <a:sym typeface="Dosis"/>
              </a:rPr>
              <a:t>gagal bayar turun </a:t>
            </a:r>
            <a:r>
              <a:rPr lang="en-US" sz="1600">
                <a:latin typeface="Dosis"/>
                <a:ea typeface="Dosis"/>
                <a:cs typeface="Dosis"/>
                <a:sym typeface="Dosis"/>
              </a:rPr>
              <a:t>5</a:t>
            </a:r>
            <a:r>
              <a:rPr b="0" i="0" lang="en-US" sz="1600" u="none" cap="none" strike="noStrike">
                <a:solidFill>
                  <a:srgbClr val="000000"/>
                </a:solidFill>
                <a:latin typeface="Dosis"/>
                <a:ea typeface="Dosis"/>
                <a:cs typeface="Dosis"/>
                <a:sym typeface="Dosis"/>
              </a:rPr>
              <a:t>.5</a:t>
            </a:r>
            <a:r>
              <a:rPr lang="en-US" sz="1600">
                <a:latin typeface="Dosis"/>
                <a:ea typeface="Dosis"/>
                <a:cs typeface="Dosis"/>
                <a:sym typeface="Dosis"/>
              </a:rPr>
              <a:t>9</a:t>
            </a:r>
            <a:r>
              <a:rPr b="0" i="0" lang="en-US" sz="1600" u="none" cap="none" strike="noStrike">
                <a:solidFill>
                  <a:srgbClr val="000000"/>
                </a:solidFill>
                <a:latin typeface="Dosis"/>
                <a:ea typeface="Dosis"/>
                <a:cs typeface="Dosis"/>
                <a:sym typeface="Dosis"/>
              </a:rPr>
              <a:t>% menjadi </a:t>
            </a:r>
            <a:r>
              <a:rPr b="1" lang="en-US" sz="1600">
                <a:latin typeface="Dosis"/>
                <a:ea typeface="Dosis"/>
                <a:cs typeface="Dosis"/>
                <a:sym typeface="Dosis"/>
              </a:rPr>
              <a:t>5.</a:t>
            </a:r>
            <a:r>
              <a:rPr b="1" i="0" lang="en-US" sz="1600" u="none" cap="none" strike="noStrike">
                <a:solidFill>
                  <a:srgbClr val="000000"/>
                </a:solidFill>
                <a:latin typeface="Dosis"/>
                <a:ea typeface="Dosis"/>
                <a:cs typeface="Dosis"/>
                <a:sym typeface="Dosis"/>
              </a:rPr>
              <a:t>5</a:t>
            </a:r>
            <a:r>
              <a:rPr b="1" lang="en-US" sz="1600">
                <a:latin typeface="Dosis"/>
                <a:ea typeface="Dosis"/>
                <a:cs typeface="Dosis"/>
                <a:sym typeface="Dosis"/>
              </a:rPr>
              <a:t>8</a:t>
            </a:r>
            <a:r>
              <a:rPr b="1" i="0" lang="en-US" sz="1600" u="none" cap="none" strike="noStrike">
                <a:solidFill>
                  <a:srgbClr val="000000"/>
                </a:solidFill>
                <a:latin typeface="Dosis"/>
                <a:ea typeface="Dosis"/>
                <a:cs typeface="Dosis"/>
                <a:sym typeface="Dosis"/>
              </a:rPr>
              <a:t> %</a:t>
            </a:r>
            <a:endParaRPr b="1" i="0" sz="1600" u="none" cap="none" strike="noStrike">
              <a:solidFill>
                <a:srgbClr val="000000"/>
              </a:solidFill>
              <a:latin typeface="Dosis"/>
              <a:ea typeface="Dosis"/>
              <a:cs typeface="Dosis"/>
              <a:sym typeface="Dosis"/>
            </a:endParaRPr>
          </a:p>
        </p:txBody>
      </p:sp>
      <p:sp>
        <p:nvSpPr>
          <p:cNvPr id="418" name="Google Shape;418;g29f0a38e4a0_1_22"/>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4</a:t>
            </a:r>
            <a:endParaRPr b="1" i="0" sz="1600" u="none" cap="none" strike="noStrike">
              <a:solidFill>
                <a:srgbClr val="000000"/>
              </a:solidFill>
              <a:latin typeface="Dosis"/>
              <a:ea typeface="Dosis"/>
              <a:cs typeface="Dosis"/>
              <a:sym typeface="Dosis"/>
            </a:endParaRPr>
          </a:p>
        </p:txBody>
      </p:sp>
      <p:pic>
        <p:nvPicPr>
          <p:cNvPr id="419" name="Google Shape;419;g29f0a38e4a0_1_22"/>
          <p:cNvPicPr preferRelativeResize="0"/>
          <p:nvPr/>
        </p:nvPicPr>
        <p:blipFill rotWithShape="1">
          <a:blip r:embed="rId3">
            <a:alphaModFix/>
          </a:blip>
          <a:srcRect b="34605" l="17500" r="34971" t="26621"/>
          <a:stretch/>
        </p:blipFill>
        <p:spPr>
          <a:xfrm>
            <a:off x="5991150" y="2270300"/>
            <a:ext cx="5769053" cy="2647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9f0a38e4a0_1_33"/>
          <p:cNvSpPr txBox="1"/>
          <p:nvPr>
            <p:ph type="title"/>
          </p:nvPr>
        </p:nvSpPr>
        <p:spPr>
          <a:xfrm>
            <a:off x="883200" y="593350"/>
            <a:ext cx="107988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solidFill>
                  <a:srgbClr val="0198A3"/>
                </a:solidFill>
              </a:rPr>
              <a:t>Business Simulation</a:t>
            </a:r>
            <a:endParaRPr>
              <a:solidFill>
                <a:srgbClr val="0198A3"/>
              </a:solidFill>
            </a:endParaRPr>
          </a:p>
        </p:txBody>
      </p:sp>
      <p:sp>
        <p:nvSpPr>
          <p:cNvPr id="426" name="Google Shape;426;g29f0a38e4a0_1_33"/>
          <p:cNvSpPr txBox="1"/>
          <p:nvPr/>
        </p:nvSpPr>
        <p:spPr>
          <a:xfrm>
            <a:off x="1056675" y="2056575"/>
            <a:ext cx="4332600" cy="20934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i="0" lang="en-US" sz="1600" u="none" cap="none" strike="noStrike">
                <a:solidFill>
                  <a:srgbClr val="000000"/>
                </a:solidFill>
                <a:latin typeface="Dosis"/>
                <a:ea typeface="Dosis"/>
                <a:cs typeface="Dosis"/>
                <a:sym typeface="Dosis"/>
              </a:rPr>
              <a:t>Chg-Off </a:t>
            </a:r>
            <a:r>
              <a:rPr b="1" lang="en-US" sz="1600">
                <a:latin typeface="Dosis"/>
                <a:ea typeface="Dosis"/>
                <a:cs typeface="Dosis"/>
                <a:sym typeface="Dosis"/>
              </a:rPr>
              <a:t>Total</a:t>
            </a:r>
            <a:r>
              <a:rPr b="1" i="0" lang="en-US" sz="1600" u="none" cap="none" strike="noStrike">
                <a:solidFill>
                  <a:srgbClr val="000000"/>
                </a:solidFill>
                <a:latin typeface="Dosis"/>
                <a:ea typeface="Dosis"/>
                <a:cs typeface="Dosis"/>
                <a:sym typeface="Dosis"/>
              </a:rPr>
              <a:t> (Business Metric 2)</a:t>
            </a:r>
            <a:endParaRPr b="1" i="0" sz="16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t/>
            </a:r>
            <a:endParaRPr b="1" i="0" sz="1600" u="none" cap="none" strike="noStrike">
              <a:solidFill>
                <a:srgbClr val="000000"/>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Dosis"/>
                <a:ea typeface="Dosis"/>
                <a:cs typeface="Dosis"/>
                <a:sym typeface="Dosis"/>
              </a:rPr>
              <a:t>Lalu dihitung jumlah uang yang gagal dibayar pada sebelum dan setelah pemodelan. Lalu didapatkan bahwa sebelum pemodelan </a:t>
            </a:r>
            <a:r>
              <a:rPr lang="en-US" sz="1500">
                <a:latin typeface="Dosis"/>
                <a:ea typeface="Dosis"/>
                <a:cs typeface="Dosis"/>
                <a:sym typeface="Dosis"/>
              </a:rPr>
              <a:t>total </a:t>
            </a:r>
            <a:r>
              <a:rPr b="0" i="0" lang="en-US" sz="1500" u="none" cap="none" strike="noStrike">
                <a:solidFill>
                  <a:srgbClr val="000000"/>
                </a:solidFill>
                <a:latin typeface="Dosis"/>
                <a:ea typeface="Dosis"/>
                <a:cs typeface="Dosis"/>
                <a:sym typeface="Dosis"/>
              </a:rPr>
              <a:t>uang yang gagal dibayar pada periode data adalah </a:t>
            </a:r>
            <a:r>
              <a:rPr b="1" i="0" lang="en-US" sz="1500" u="none" cap="none" strike="noStrike">
                <a:solidFill>
                  <a:schemeClr val="dk1"/>
                </a:solidFill>
                <a:latin typeface="Dosis"/>
                <a:ea typeface="Dosis"/>
                <a:cs typeface="Dosis"/>
                <a:sym typeface="Dosis"/>
              </a:rPr>
              <a:t>$3.</a:t>
            </a:r>
            <a:r>
              <a:rPr b="1" lang="en-US" sz="1500">
                <a:solidFill>
                  <a:schemeClr val="dk1"/>
                </a:solidFill>
                <a:latin typeface="Dosis"/>
                <a:ea typeface="Dosis"/>
                <a:cs typeface="Dosis"/>
                <a:sym typeface="Dosis"/>
              </a:rPr>
              <a:t>38</a:t>
            </a:r>
            <a:r>
              <a:rPr b="1" i="0" lang="en-US" sz="1500" u="none" cap="none" strike="noStrike">
                <a:solidFill>
                  <a:schemeClr val="dk1"/>
                </a:solidFill>
                <a:latin typeface="Dosis"/>
                <a:ea typeface="Dosis"/>
                <a:cs typeface="Dosis"/>
                <a:sym typeface="Dosis"/>
              </a:rPr>
              <a:t> miliar</a:t>
            </a:r>
            <a:r>
              <a:rPr b="0" i="0" lang="en-US" sz="1500" u="none" cap="none" strike="noStrike">
                <a:solidFill>
                  <a:schemeClr val="dk1"/>
                </a:solidFill>
                <a:latin typeface="Dosis"/>
                <a:ea typeface="Dosis"/>
                <a:cs typeface="Dosis"/>
                <a:sym typeface="Dosis"/>
              </a:rPr>
              <a:t>, dan setelah pemodelan turun menjadi </a:t>
            </a:r>
            <a:r>
              <a:rPr b="1" i="0" lang="en-US" sz="1500" u="none" cap="none" strike="noStrike">
                <a:solidFill>
                  <a:schemeClr val="dk1"/>
                </a:solidFill>
                <a:latin typeface="Dosis"/>
                <a:ea typeface="Dosis"/>
                <a:cs typeface="Dosis"/>
                <a:sym typeface="Dosis"/>
              </a:rPr>
              <a:t>$</a:t>
            </a:r>
            <a:r>
              <a:rPr b="1" lang="en-US" sz="1500">
                <a:solidFill>
                  <a:schemeClr val="dk1"/>
                </a:solidFill>
                <a:latin typeface="Dosis"/>
                <a:ea typeface="Dosis"/>
                <a:cs typeface="Dosis"/>
                <a:sym typeface="Dosis"/>
              </a:rPr>
              <a:t>1</a:t>
            </a:r>
            <a:r>
              <a:rPr b="1" i="0" lang="en-US" sz="1500" u="none" cap="none" strike="noStrike">
                <a:solidFill>
                  <a:schemeClr val="dk1"/>
                </a:solidFill>
                <a:latin typeface="Dosis"/>
                <a:ea typeface="Dosis"/>
                <a:cs typeface="Dosis"/>
                <a:sym typeface="Dosis"/>
              </a:rPr>
              <a:t>.</a:t>
            </a:r>
            <a:r>
              <a:rPr b="1" lang="en-US" sz="1500">
                <a:solidFill>
                  <a:schemeClr val="dk1"/>
                </a:solidFill>
                <a:latin typeface="Dosis"/>
                <a:ea typeface="Dosis"/>
                <a:cs typeface="Dosis"/>
                <a:sym typeface="Dosis"/>
              </a:rPr>
              <a:t>8</a:t>
            </a:r>
            <a:r>
              <a:rPr b="1" i="0" lang="en-US" sz="1500" u="none" cap="none" strike="noStrike">
                <a:solidFill>
                  <a:schemeClr val="dk1"/>
                </a:solidFill>
                <a:latin typeface="Dosis"/>
                <a:ea typeface="Dosis"/>
                <a:cs typeface="Dosis"/>
                <a:sym typeface="Dosis"/>
              </a:rPr>
              <a:t> miliar.</a:t>
            </a:r>
            <a:r>
              <a:rPr lang="en-US" sz="1500">
                <a:solidFill>
                  <a:schemeClr val="dk1"/>
                </a:solidFill>
                <a:latin typeface="Dosis"/>
                <a:ea typeface="Dosis"/>
                <a:cs typeface="Dosis"/>
                <a:sym typeface="Dosis"/>
              </a:rPr>
              <a:t> </a:t>
            </a:r>
            <a:r>
              <a:rPr b="0" i="0" lang="en-US" sz="1600" u="none" cap="none" strike="noStrike">
                <a:solidFill>
                  <a:srgbClr val="000000"/>
                </a:solidFill>
                <a:latin typeface="Dosis"/>
                <a:ea typeface="Dosis"/>
                <a:cs typeface="Dosis"/>
                <a:sym typeface="Dosis"/>
              </a:rPr>
              <a:t>Hasil menunjukan penurunan hingga </a:t>
            </a:r>
            <a:r>
              <a:rPr b="1" i="0" lang="en-US" sz="1500" u="none" cap="none" strike="noStrike">
                <a:solidFill>
                  <a:schemeClr val="dk1"/>
                </a:solidFill>
                <a:latin typeface="Dosis"/>
                <a:ea typeface="Dosis"/>
                <a:cs typeface="Dosis"/>
                <a:sym typeface="Dosis"/>
              </a:rPr>
              <a:t>$</a:t>
            </a:r>
            <a:r>
              <a:rPr b="1" lang="en-US" sz="1500">
                <a:solidFill>
                  <a:schemeClr val="dk1"/>
                </a:solidFill>
                <a:latin typeface="Dosis"/>
                <a:ea typeface="Dosis"/>
                <a:cs typeface="Dosis"/>
                <a:sym typeface="Dosis"/>
              </a:rPr>
              <a:t>1</a:t>
            </a:r>
            <a:r>
              <a:rPr b="1" i="0" lang="en-US" sz="1500" u="none" cap="none" strike="noStrike">
                <a:solidFill>
                  <a:schemeClr val="dk1"/>
                </a:solidFill>
                <a:latin typeface="Dosis"/>
                <a:ea typeface="Dosis"/>
                <a:cs typeface="Dosis"/>
                <a:sym typeface="Dosis"/>
              </a:rPr>
              <a:t>.</a:t>
            </a:r>
            <a:r>
              <a:rPr b="1" lang="en-US" sz="1500">
                <a:solidFill>
                  <a:schemeClr val="dk1"/>
                </a:solidFill>
                <a:latin typeface="Dosis"/>
                <a:ea typeface="Dosis"/>
                <a:cs typeface="Dosis"/>
                <a:sym typeface="Dosis"/>
              </a:rPr>
              <a:t>58</a:t>
            </a:r>
            <a:r>
              <a:rPr b="1" i="0" lang="en-US" sz="1500" u="none" cap="none" strike="noStrike">
                <a:solidFill>
                  <a:schemeClr val="dk1"/>
                </a:solidFill>
                <a:latin typeface="Dosis"/>
                <a:ea typeface="Dosis"/>
                <a:cs typeface="Dosis"/>
                <a:sym typeface="Dosis"/>
              </a:rPr>
              <a:t> miliar</a:t>
            </a:r>
            <a:r>
              <a:rPr b="1" lang="en-US" sz="1500">
                <a:solidFill>
                  <a:schemeClr val="dk1"/>
                </a:solidFill>
                <a:latin typeface="Dosis"/>
                <a:ea typeface="Dosis"/>
                <a:cs typeface="Dosis"/>
                <a:sym typeface="Dosis"/>
              </a:rPr>
              <a:t>.</a:t>
            </a:r>
            <a:r>
              <a:rPr b="0" i="0" lang="en-US" sz="1500" u="none" cap="none" strike="noStrike">
                <a:solidFill>
                  <a:schemeClr val="dk1"/>
                </a:solidFill>
                <a:latin typeface="Dosis"/>
                <a:ea typeface="Dosis"/>
                <a:cs typeface="Dosis"/>
                <a:sym typeface="Dosis"/>
              </a:rPr>
              <a:t>.</a:t>
            </a:r>
            <a:endParaRPr b="0" i="0" sz="1600" u="none" cap="none" strike="noStrike">
              <a:solidFill>
                <a:srgbClr val="000000"/>
              </a:solidFill>
              <a:latin typeface="Dosis"/>
              <a:ea typeface="Dosis"/>
              <a:cs typeface="Dosis"/>
              <a:sym typeface="Dosis"/>
            </a:endParaRPr>
          </a:p>
        </p:txBody>
      </p:sp>
      <p:sp>
        <p:nvSpPr>
          <p:cNvPr id="427" name="Google Shape;427;g29f0a38e4a0_1_33"/>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4</a:t>
            </a:r>
            <a:endParaRPr b="1" i="0" sz="1600" u="none" cap="none" strike="noStrike">
              <a:solidFill>
                <a:srgbClr val="000000"/>
              </a:solidFill>
              <a:latin typeface="Dosis"/>
              <a:ea typeface="Dosis"/>
              <a:cs typeface="Dosis"/>
              <a:sym typeface="Dosis"/>
            </a:endParaRPr>
          </a:p>
        </p:txBody>
      </p:sp>
      <p:pic>
        <p:nvPicPr>
          <p:cNvPr id="428" name="Google Shape;428;g29f0a38e4a0_1_33"/>
          <p:cNvPicPr preferRelativeResize="0"/>
          <p:nvPr/>
        </p:nvPicPr>
        <p:blipFill rotWithShape="1">
          <a:blip r:embed="rId3">
            <a:alphaModFix/>
          </a:blip>
          <a:srcRect b="32274" l="18073" r="41219" t="35853"/>
          <a:stretch/>
        </p:blipFill>
        <p:spPr>
          <a:xfrm>
            <a:off x="5784625" y="1831557"/>
            <a:ext cx="5747712" cy="25314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62642990e8_0_380"/>
          <p:cNvSpPr txBox="1"/>
          <p:nvPr>
            <p:ph type="title"/>
          </p:nvPr>
        </p:nvSpPr>
        <p:spPr>
          <a:xfrm>
            <a:off x="653825" y="2680642"/>
            <a:ext cx="111909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5630"/>
              <a:t>THANK YOU!</a:t>
            </a:r>
            <a:endParaRPr sz="5630"/>
          </a:p>
        </p:txBody>
      </p:sp>
      <p:sp>
        <p:nvSpPr>
          <p:cNvPr id="435" name="Google Shape;435;g262642990e8_0_380"/>
          <p:cNvSpPr txBox="1"/>
          <p:nvPr/>
        </p:nvSpPr>
        <p:spPr>
          <a:xfrm>
            <a:off x="653825" y="4558375"/>
            <a:ext cx="5350800" cy="215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600">
                <a:solidFill>
                  <a:schemeClr val="dk1"/>
                </a:solidFill>
                <a:latin typeface="Dosis"/>
                <a:ea typeface="Dosis"/>
                <a:cs typeface="Dosis"/>
                <a:sym typeface="Dosis"/>
              </a:rPr>
              <a:t>Additional Information:</a:t>
            </a:r>
            <a:endParaRPr b="1" sz="1600">
              <a:solidFill>
                <a:schemeClr val="dk1"/>
              </a:solidFill>
              <a:latin typeface="Dosis"/>
              <a:ea typeface="Dosis"/>
              <a:cs typeface="Dosis"/>
              <a:sym typeface="Dosis"/>
            </a:endParaRPr>
          </a:p>
          <a:p>
            <a:pPr indent="0" lvl="0" marL="0" rtl="0" algn="just">
              <a:spcBef>
                <a:spcPts val="0"/>
              </a:spcBef>
              <a:spcAft>
                <a:spcPts val="0"/>
              </a:spcAft>
              <a:buNone/>
            </a:pPr>
            <a:r>
              <a:rPr lang="en-US" sz="1600" u="sng">
                <a:solidFill>
                  <a:schemeClr val="hlink"/>
                </a:solidFill>
                <a:latin typeface="Dosis"/>
                <a:ea typeface="Dosis"/>
                <a:cs typeface="Dosis"/>
                <a:sym typeface="Dosis"/>
                <a:hlinkClick r:id="rId3"/>
              </a:rPr>
              <a:t>Link Dataset (Modelling)</a:t>
            </a:r>
            <a:endParaRPr sz="1600">
              <a:solidFill>
                <a:schemeClr val="dk1"/>
              </a:solidFill>
              <a:latin typeface="Dosis"/>
              <a:ea typeface="Dosis"/>
              <a:cs typeface="Dosis"/>
              <a:sym typeface="Dosis"/>
            </a:endParaRPr>
          </a:p>
          <a:p>
            <a:pPr indent="0" lvl="0" marL="0" rtl="0" algn="just">
              <a:spcBef>
                <a:spcPts val="0"/>
              </a:spcBef>
              <a:spcAft>
                <a:spcPts val="0"/>
              </a:spcAft>
              <a:buNone/>
            </a:pPr>
            <a:r>
              <a:rPr lang="en-US" sz="1600" u="sng">
                <a:solidFill>
                  <a:schemeClr val="hlink"/>
                </a:solidFill>
                <a:latin typeface="Dosis"/>
                <a:ea typeface="Dosis"/>
                <a:cs typeface="Dosis"/>
                <a:sym typeface="Dosis"/>
                <a:hlinkClick r:id="rId4"/>
              </a:rPr>
              <a:t>Link Dataset (Business Simulation)</a:t>
            </a:r>
            <a:endParaRPr sz="1600">
              <a:solidFill>
                <a:schemeClr val="dk1"/>
              </a:solidFill>
              <a:latin typeface="Dosis"/>
              <a:ea typeface="Dosis"/>
              <a:cs typeface="Dosis"/>
              <a:sym typeface="Dosis"/>
            </a:endParaRPr>
          </a:p>
          <a:p>
            <a:pPr indent="0" lvl="0" marL="0" rtl="0" algn="just">
              <a:spcBef>
                <a:spcPts val="0"/>
              </a:spcBef>
              <a:spcAft>
                <a:spcPts val="0"/>
              </a:spcAft>
              <a:buNone/>
            </a:pPr>
            <a:r>
              <a:rPr lang="en-US" sz="1600" u="sng">
                <a:solidFill>
                  <a:schemeClr val="hlink"/>
                </a:solidFill>
                <a:latin typeface="Dosis"/>
                <a:ea typeface="Dosis"/>
                <a:cs typeface="Dosis"/>
                <a:sym typeface="Dosis"/>
                <a:hlinkClick r:id="rId5"/>
              </a:rPr>
              <a:t>Link Google Colab</a:t>
            </a:r>
            <a:endParaRPr sz="1600">
              <a:solidFill>
                <a:schemeClr val="dk1"/>
              </a:solidFill>
              <a:latin typeface="Dosis"/>
              <a:ea typeface="Dosis"/>
              <a:cs typeface="Dosis"/>
              <a:sym typeface="Dosis"/>
            </a:endParaRPr>
          </a:p>
          <a:p>
            <a:pPr indent="0" lvl="0" marL="0" rtl="0" algn="just">
              <a:spcBef>
                <a:spcPts val="0"/>
              </a:spcBef>
              <a:spcAft>
                <a:spcPts val="0"/>
              </a:spcAft>
              <a:buNone/>
            </a:pPr>
            <a:r>
              <a:rPr lang="en-US" sz="1600" u="sng">
                <a:solidFill>
                  <a:schemeClr val="hlink"/>
                </a:solidFill>
                <a:latin typeface="Dosis"/>
                <a:ea typeface="Dosis"/>
                <a:cs typeface="Dosis"/>
                <a:sym typeface="Dosis"/>
                <a:hlinkClick r:id="rId6"/>
              </a:rPr>
              <a:t>Link Dataset (Kaggle)</a:t>
            </a:r>
            <a:endParaRPr sz="1600">
              <a:solidFill>
                <a:schemeClr val="dk1"/>
              </a:solidFill>
              <a:latin typeface="Dosis"/>
              <a:ea typeface="Dosis"/>
              <a:cs typeface="Dosis"/>
              <a:sym typeface="Dosis"/>
            </a:endParaRPr>
          </a:p>
          <a:p>
            <a:pPr indent="0" lvl="0" marL="0" rtl="0" algn="just">
              <a:spcBef>
                <a:spcPts val="0"/>
              </a:spcBef>
              <a:spcAft>
                <a:spcPts val="0"/>
              </a:spcAft>
              <a:buNone/>
            </a:pPr>
            <a:r>
              <a:rPr lang="en-US" sz="1600">
                <a:solidFill>
                  <a:schemeClr val="dk1"/>
                </a:solidFill>
                <a:latin typeface="Dosis"/>
                <a:ea typeface="Dosis"/>
                <a:cs typeface="Dosis"/>
                <a:sym typeface="Dosis"/>
              </a:rPr>
              <a:t>Notes: Dataset diambil dari Kaggle yang kemudian displit. Sebagian digunakan untuk modelling, sebagian lainnya digunakan untuk business simulation</a:t>
            </a:r>
            <a:endParaRPr sz="1600">
              <a:solidFill>
                <a:schemeClr val="dk1"/>
              </a:solidFill>
              <a:latin typeface="Dosis"/>
              <a:ea typeface="Dosis"/>
              <a:cs typeface="Dosis"/>
              <a:sym typeface="Dosi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62642990e8_0_31"/>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Exploratory Data Analysis - Descriptive Statistics</a:t>
            </a:r>
            <a:endParaRPr sz="3200">
              <a:solidFill>
                <a:srgbClr val="0198A3"/>
              </a:solidFill>
            </a:endParaRPr>
          </a:p>
          <a:p>
            <a:pPr indent="0" lvl="0" marL="0" rtl="0" algn="l">
              <a:lnSpc>
                <a:spcPct val="100000"/>
              </a:lnSpc>
              <a:spcBef>
                <a:spcPts val="0"/>
              </a:spcBef>
              <a:spcAft>
                <a:spcPts val="0"/>
              </a:spcAft>
              <a:buSzPct val="111111"/>
              <a:buNone/>
            </a:pPr>
            <a:r>
              <a:t/>
            </a:r>
            <a:endParaRPr/>
          </a:p>
        </p:txBody>
      </p:sp>
      <p:sp>
        <p:nvSpPr>
          <p:cNvPr id="91" name="Google Shape;91;g262642990e8_0_31"/>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1</a:t>
            </a:r>
            <a:endParaRPr b="1" i="0" sz="1600" u="none" cap="none" strike="noStrike">
              <a:solidFill>
                <a:srgbClr val="000000"/>
              </a:solidFill>
              <a:latin typeface="Dosis"/>
              <a:ea typeface="Dosis"/>
              <a:cs typeface="Dosis"/>
              <a:sym typeface="Dosis"/>
            </a:endParaRPr>
          </a:p>
        </p:txBody>
      </p:sp>
      <p:pic>
        <p:nvPicPr>
          <p:cNvPr id="92" name="Google Shape;92;g262642990e8_0_31"/>
          <p:cNvPicPr preferRelativeResize="0"/>
          <p:nvPr/>
        </p:nvPicPr>
        <p:blipFill rotWithShape="1">
          <a:blip r:embed="rId3">
            <a:alphaModFix/>
          </a:blip>
          <a:srcRect b="9993" l="5669" r="70481" t="22479"/>
          <a:stretch/>
        </p:blipFill>
        <p:spPr>
          <a:xfrm>
            <a:off x="684050" y="1967400"/>
            <a:ext cx="2743200" cy="4571999"/>
          </a:xfrm>
          <a:prstGeom prst="rect">
            <a:avLst/>
          </a:prstGeom>
          <a:noFill/>
          <a:ln>
            <a:noFill/>
          </a:ln>
        </p:spPr>
      </p:pic>
      <p:pic>
        <p:nvPicPr>
          <p:cNvPr id="93" name="Google Shape;93;g262642990e8_0_31"/>
          <p:cNvPicPr preferRelativeResize="0"/>
          <p:nvPr/>
        </p:nvPicPr>
        <p:blipFill rotWithShape="1">
          <a:blip r:embed="rId4">
            <a:alphaModFix/>
          </a:blip>
          <a:srcRect b="22459" l="5365" r="75437" t="20854"/>
          <a:stretch/>
        </p:blipFill>
        <p:spPr>
          <a:xfrm>
            <a:off x="3595925" y="1967412"/>
            <a:ext cx="2743200" cy="4571999"/>
          </a:xfrm>
          <a:prstGeom prst="rect">
            <a:avLst/>
          </a:prstGeom>
          <a:noFill/>
          <a:ln>
            <a:noFill/>
          </a:ln>
        </p:spPr>
      </p:pic>
      <p:sp>
        <p:nvSpPr>
          <p:cNvPr id="94" name="Google Shape;94;g262642990e8_0_31"/>
          <p:cNvSpPr txBox="1"/>
          <p:nvPr/>
        </p:nvSpPr>
        <p:spPr>
          <a:xfrm>
            <a:off x="684050" y="1317700"/>
            <a:ext cx="112926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65000"/>
              </a:lnSpc>
              <a:spcBef>
                <a:spcPts val="0"/>
              </a:spcBef>
              <a:spcAft>
                <a:spcPts val="0"/>
              </a:spcAft>
              <a:buClr>
                <a:srgbClr val="000000"/>
              </a:buClr>
              <a:buSzPts val="2000"/>
              <a:buFont typeface="Arial"/>
              <a:buNone/>
            </a:pPr>
            <a:r>
              <a:rPr b="0" i="0" lang="en-US" sz="1800" u="none" cap="none" strike="noStrike">
                <a:solidFill>
                  <a:schemeClr val="dk1"/>
                </a:solidFill>
                <a:latin typeface="Dosis"/>
                <a:ea typeface="Dosis"/>
                <a:cs typeface="Dosis"/>
                <a:sym typeface="Dosis"/>
              </a:rPr>
              <a:t>Pada tahap ini dilakukan peninjauan</a:t>
            </a:r>
            <a:r>
              <a:rPr lang="en-US" sz="1800">
                <a:solidFill>
                  <a:schemeClr val="dk1"/>
                </a:solidFill>
                <a:latin typeface="Dosis"/>
                <a:ea typeface="Dosis"/>
                <a:cs typeface="Dosis"/>
                <a:sym typeface="Dosis"/>
              </a:rPr>
              <a:t> terhadap</a:t>
            </a:r>
            <a:r>
              <a:rPr b="0" i="0" lang="en-US" sz="1800" u="none" cap="none" strike="noStrike">
                <a:solidFill>
                  <a:schemeClr val="dk1"/>
                </a:solidFill>
                <a:latin typeface="Dosis"/>
                <a:ea typeface="Dosis"/>
                <a:cs typeface="Dosis"/>
                <a:sym typeface="Dosis"/>
              </a:rPr>
              <a:t> data, </a:t>
            </a:r>
            <a:r>
              <a:rPr lang="en-US" sz="1800">
                <a:solidFill>
                  <a:schemeClr val="dk1"/>
                </a:solidFill>
                <a:latin typeface="Dosis"/>
                <a:ea typeface="Dosis"/>
                <a:cs typeface="Dosis"/>
                <a:sym typeface="Dosis"/>
              </a:rPr>
              <a:t>seperti tipe data</a:t>
            </a:r>
            <a:r>
              <a:rPr b="0" i="0" lang="en-US" sz="1800" u="none" cap="none" strike="noStrike">
                <a:solidFill>
                  <a:schemeClr val="dk1"/>
                </a:solidFill>
                <a:latin typeface="Dosis"/>
                <a:ea typeface="Dosis"/>
                <a:cs typeface="Dosis"/>
                <a:sym typeface="Dosis"/>
              </a:rPr>
              <a:t>, kolom</a:t>
            </a:r>
            <a:r>
              <a:rPr lang="en-US" sz="1800">
                <a:solidFill>
                  <a:schemeClr val="dk1"/>
                </a:solidFill>
                <a:latin typeface="Dosis"/>
                <a:ea typeface="Dosis"/>
                <a:cs typeface="Dosis"/>
                <a:sym typeface="Dosis"/>
              </a:rPr>
              <a:t>/fitur</a:t>
            </a:r>
            <a:r>
              <a:rPr b="0" i="0" lang="en-US" sz="1800" u="none" cap="none" strike="noStrike">
                <a:solidFill>
                  <a:schemeClr val="dk1"/>
                </a:solidFill>
                <a:latin typeface="Dosis"/>
                <a:ea typeface="Dosis"/>
                <a:cs typeface="Dosis"/>
                <a:sym typeface="Dosis"/>
              </a:rPr>
              <a:t>, dan persebaran nilai data.</a:t>
            </a:r>
            <a:endParaRPr b="0" i="0" sz="1200" u="none" cap="none" strike="noStrike">
              <a:solidFill>
                <a:srgbClr val="000000"/>
              </a:solidFill>
              <a:latin typeface="Arial"/>
              <a:ea typeface="Arial"/>
              <a:cs typeface="Arial"/>
              <a:sym typeface="Arial"/>
            </a:endParaRPr>
          </a:p>
        </p:txBody>
      </p:sp>
      <p:sp>
        <p:nvSpPr>
          <p:cNvPr id="95" name="Google Shape;95;g262642990e8_0_31"/>
          <p:cNvSpPr txBox="1"/>
          <p:nvPr/>
        </p:nvSpPr>
        <p:spPr>
          <a:xfrm>
            <a:off x="6623725" y="2377225"/>
            <a:ext cx="5187300" cy="34479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65000"/>
              </a:lnSpc>
              <a:spcBef>
                <a:spcPts val="0"/>
              </a:spcBef>
              <a:spcAft>
                <a:spcPts val="0"/>
              </a:spcAft>
              <a:buClr>
                <a:schemeClr val="dk1"/>
              </a:buClr>
              <a:buSzPts val="2000"/>
              <a:buFont typeface="Dosis"/>
              <a:buChar char="●"/>
            </a:pPr>
            <a:r>
              <a:rPr i="0" lang="en-US" sz="2000" u="none" cap="none" strike="noStrike">
                <a:solidFill>
                  <a:schemeClr val="dk1"/>
                </a:solidFill>
                <a:latin typeface="Dosis"/>
                <a:ea typeface="Dosis"/>
                <a:cs typeface="Dosis"/>
                <a:sym typeface="Dosis"/>
              </a:rPr>
              <a:t>Terdapat kolom yang memiliki</a:t>
            </a:r>
            <a:r>
              <a:rPr b="1" i="0" lang="en-US" sz="2000" u="none" cap="none" strike="noStrike">
                <a:solidFill>
                  <a:schemeClr val="dk1"/>
                </a:solidFill>
                <a:latin typeface="Dosis"/>
                <a:ea typeface="Dosis"/>
                <a:cs typeface="Dosis"/>
                <a:sym typeface="Dosis"/>
              </a:rPr>
              <a:t> tipe data tidak sesuai,</a:t>
            </a:r>
            <a:r>
              <a:rPr b="0" i="0" lang="en-US" sz="2000" u="none" cap="none" strike="noStrike">
                <a:solidFill>
                  <a:schemeClr val="dk1"/>
                </a:solidFill>
                <a:latin typeface="Dosis"/>
                <a:ea typeface="Dosis"/>
                <a:cs typeface="Dosis"/>
                <a:sym typeface="Dosis"/>
              </a:rPr>
              <a:t> </a:t>
            </a:r>
            <a:r>
              <a:rPr b="0" i="0" lang="en-US" sz="2000" u="none" cap="none" strike="noStrike">
                <a:solidFill>
                  <a:schemeClr val="dk1"/>
                </a:solidFill>
                <a:latin typeface="Dosis"/>
                <a:ea typeface="Dosis"/>
                <a:cs typeface="Dosis"/>
                <a:sym typeface="Dosis"/>
              </a:rPr>
              <a:t>contohnya </a:t>
            </a:r>
            <a:r>
              <a:rPr b="0" i="0" lang="en-US" sz="2000" u="none" cap="none" strike="noStrike">
                <a:solidFill>
                  <a:schemeClr val="dk1"/>
                </a:solidFill>
                <a:latin typeface="Dosis"/>
                <a:ea typeface="Dosis"/>
                <a:cs typeface="Dosis"/>
                <a:sym typeface="Dosis"/>
              </a:rPr>
              <a:t>seperti UrbanRural, NewExist, SBA_Appv, etc.</a:t>
            </a:r>
            <a:endParaRPr b="0" i="0" sz="2000" u="none" cap="none" strike="noStrike">
              <a:solidFill>
                <a:schemeClr val="dk1"/>
              </a:solidFill>
              <a:latin typeface="Dosis"/>
              <a:ea typeface="Dosis"/>
              <a:cs typeface="Dosis"/>
              <a:sym typeface="Dosis"/>
            </a:endParaRPr>
          </a:p>
          <a:p>
            <a:pPr indent="-355600" lvl="0" marL="457200" marR="0" rtl="0" algn="just">
              <a:lnSpc>
                <a:spcPct val="165000"/>
              </a:lnSpc>
              <a:spcBef>
                <a:spcPts val="0"/>
              </a:spcBef>
              <a:spcAft>
                <a:spcPts val="0"/>
              </a:spcAft>
              <a:buClr>
                <a:schemeClr val="dk1"/>
              </a:buClr>
              <a:buSzPts val="2000"/>
              <a:buFont typeface="Dosis"/>
              <a:buChar char="●"/>
            </a:pPr>
            <a:r>
              <a:rPr i="0" lang="en-US" sz="2000" u="none" cap="none" strike="noStrike">
                <a:solidFill>
                  <a:schemeClr val="dk1"/>
                </a:solidFill>
                <a:latin typeface="Dosis"/>
                <a:ea typeface="Dosis"/>
                <a:cs typeface="Dosis"/>
                <a:sym typeface="Dosis"/>
              </a:rPr>
              <a:t>Terdapat kolom yang memiliki</a:t>
            </a:r>
            <a:r>
              <a:rPr b="1" i="0" lang="en-US" sz="2000" u="none" cap="none" strike="noStrike">
                <a:solidFill>
                  <a:schemeClr val="dk1"/>
                </a:solidFill>
                <a:latin typeface="Dosis"/>
                <a:ea typeface="Dosis"/>
                <a:cs typeface="Dosis"/>
                <a:sym typeface="Dosis"/>
              </a:rPr>
              <a:t> </a:t>
            </a:r>
            <a:r>
              <a:rPr b="1" i="1" lang="en-US" sz="2000" u="none" cap="none" strike="noStrike">
                <a:solidFill>
                  <a:schemeClr val="dk1"/>
                </a:solidFill>
                <a:latin typeface="Dosis"/>
                <a:ea typeface="Dosis"/>
                <a:cs typeface="Dosis"/>
                <a:sym typeface="Dosis"/>
              </a:rPr>
              <a:t>missing-value </a:t>
            </a:r>
            <a:r>
              <a:rPr b="0" i="0" lang="en-US" sz="2000" u="none" cap="none" strike="noStrike">
                <a:solidFill>
                  <a:schemeClr val="dk1"/>
                </a:solidFill>
                <a:latin typeface="Dosis"/>
                <a:ea typeface="Dosis"/>
                <a:cs typeface="Dosis"/>
                <a:sym typeface="Dosis"/>
              </a:rPr>
              <a:t>seperti Name, City, State, Bank, BankState, RevLineCr, LowDoc, ChgOffDate, DisbursementDate.</a:t>
            </a:r>
            <a:endParaRPr b="0" i="0" sz="2000" u="none" cap="none" strike="noStrike">
              <a:solidFill>
                <a:schemeClr val="dk1"/>
              </a:solidFill>
              <a:latin typeface="Dosis"/>
              <a:ea typeface="Dosis"/>
              <a:cs typeface="Dosis"/>
              <a:sym typeface="Dosi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8cc52260b4_0_6"/>
          <p:cNvSpPr txBox="1"/>
          <p:nvPr/>
        </p:nvSpPr>
        <p:spPr>
          <a:xfrm>
            <a:off x="5467175" y="1462225"/>
            <a:ext cx="6397800" cy="5275800"/>
          </a:xfrm>
          <a:prstGeom prst="rect">
            <a:avLst/>
          </a:prstGeom>
          <a:noFill/>
          <a:ln>
            <a:noFill/>
          </a:ln>
        </p:spPr>
        <p:txBody>
          <a:bodyPr anchorCtr="0" anchor="t" bIns="45700" lIns="91425" spcFirstLastPara="1" rIns="91425" wrap="square" tIns="45700">
            <a:spAutoFit/>
          </a:bodyPr>
          <a:lstStyle/>
          <a:p>
            <a:pPr indent="0" lvl="0" marL="0" marR="0" rtl="0" algn="just">
              <a:lnSpc>
                <a:spcPct val="165000"/>
              </a:lnSpc>
              <a:spcBef>
                <a:spcPts val="0"/>
              </a:spcBef>
              <a:spcAft>
                <a:spcPts val="0"/>
              </a:spcAft>
              <a:buNone/>
            </a:pPr>
            <a:r>
              <a:rPr lang="en-US" sz="1500">
                <a:solidFill>
                  <a:schemeClr val="dk1"/>
                </a:solidFill>
                <a:latin typeface="Dosis"/>
                <a:ea typeface="Dosis"/>
                <a:cs typeface="Dosis"/>
                <a:sym typeface="Dosis"/>
              </a:rPr>
              <a:t>Untuk mempermudah saat melakukan EDA, dilakukan pengubahan tipe data pada kolom-kolom yang memiliki tipe data yang tidak sesuai. Dari </a:t>
            </a:r>
            <a:r>
              <a:rPr i="1" lang="en-US" sz="1500">
                <a:solidFill>
                  <a:schemeClr val="dk1"/>
                </a:solidFill>
                <a:latin typeface="Dosis"/>
                <a:ea typeface="Dosis"/>
                <a:cs typeface="Dosis"/>
                <a:sym typeface="Dosis"/>
              </a:rPr>
              <a:t>descriptive</a:t>
            </a:r>
            <a:r>
              <a:rPr i="1" lang="en-US" sz="1500">
                <a:solidFill>
                  <a:schemeClr val="dk1"/>
                </a:solidFill>
                <a:latin typeface="Dosis"/>
                <a:ea typeface="Dosis"/>
                <a:cs typeface="Dosis"/>
                <a:sym typeface="Dosis"/>
              </a:rPr>
              <a:t> statistics</a:t>
            </a:r>
            <a:r>
              <a:rPr lang="en-US" sz="1500">
                <a:solidFill>
                  <a:schemeClr val="dk1"/>
                </a:solidFill>
                <a:latin typeface="Dosis"/>
                <a:ea typeface="Dosis"/>
                <a:cs typeface="Dosis"/>
                <a:sym typeface="Dosis"/>
              </a:rPr>
              <a:t> diperoleh </a:t>
            </a:r>
            <a:r>
              <a:rPr b="1" i="1" lang="en-US" sz="1500">
                <a:solidFill>
                  <a:schemeClr val="dk1"/>
                </a:solidFill>
                <a:latin typeface="Dosis"/>
                <a:ea typeface="Dosis"/>
                <a:cs typeface="Dosis"/>
                <a:sym typeface="Dosis"/>
              </a:rPr>
              <a:t>anomali</a:t>
            </a:r>
            <a:r>
              <a:rPr b="1" i="1" lang="en-US" sz="1500">
                <a:solidFill>
                  <a:schemeClr val="dk1"/>
                </a:solidFill>
                <a:latin typeface="Dosis"/>
                <a:ea typeface="Dosis"/>
                <a:cs typeface="Dosis"/>
                <a:sym typeface="Dosis"/>
              </a:rPr>
              <a:t> summary</a:t>
            </a:r>
            <a:r>
              <a:rPr b="1" lang="en-US" sz="1500">
                <a:solidFill>
                  <a:schemeClr val="dk1"/>
                </a:solidFill>
                <a:latin typeface="Dosis"/>
                <a:ea typeface="Dosis"/>
                <a:cs typeface="Dosis"/>
                <a:sym typeface="Dosis"/>
              </a:rPr>
              <a:t> </a:t>
            </a:r>
            <a:r>
              <a:rPr lang="en-US" sz="1500">
                <a:solidFill>
                  <a:schemeClr val="dk1"/>
                </a:solidFill>
                <a:latin typeface="Dosis"/>
                <a:ea typeface="Dosis"/>
                <a:cs typeface="Dosis"/>
                <a:sym typeface="Dosis"/>
              </a:rPr>
              <a:t>yaitu::</a:t>
            </a:r>
            <a:endParaRPr sz="1500">
              <a:solidFill>
                <a:schemeClr val="dk1"/>
              </a:solidFill>
              <a:latin typeface="Dosis"/>
              <a:ea typeface="Dosis"/>
              <a:cs typeface="Dosis"/>
              <a:sym typeface="Dosis"/>
            </a:endParaRPr>
          </a:p>
          <a:p>
            <a:pPr indent="-323850" lvl="0" marL="457200" marR="0" rtl="0" algn="just">
              <a:lnSpc>
                <a:spcPct val="165000"/>
              </a:lnSpc>
              <a:spcBef>
                <a:spcPts val="0"/>
              </a:spcBef>
              <a:spcAft>
                <a:spcPts val="0"/>
              </a:spcAft>
              <a:buClr>
                <a:schemeClr val="dk1"/>
              </a:buClr>
              <a:buSzPts val="1500"/>
              <a:buFont typeface="Dosis"/>
              <a:buChar char="●"/>
            </a:pPr>
            <a:r>
              <a:rPr lang="en-US" sz="1500">
                <a:solidFill>
                  <a:schemeClr val="dk1"/>
                </a:solidFill>
                <a:latin typeface="Dosis"/>
                <a:ea typeface="Dosis"/>
                <a:cs typeface="Dosis"/>
                <a:sym typeface="Dosis"/>
              </a:rPr>
              <a:t>Selisih nilai yang sangat jauh pada deskripsi data numerik</a:t>
            </a:r>
            <a:endParaRPr sz="1500">
              <a:solidFill>
                <a:schemeClr val="dk1"/>
              </a:solidFill>
              <a:latin typeface="Dosis"/>
              <a:ea typeface="Dosis"/>
              <a:cs typeface="Dosis"/>
              <a:sym typeface="Dosis"/>
            </a:endParaRPr>
          </a:p>
          <a:p>
            <a:pPr indent="-323850" lvl="0" marL="457200" marR="0" rtl="0" algn="just">
              <a:lnSpc>
                <a:spcPct val="165000"/>
              </a:lnSpc>
              <a:spcBef>
                <a:spcPts val="0"/>
              </a:spcBef>
              <a:spcAft>
                <a:spcPts val="0"/>
              </a:spcAft>
              <a:buClr>
                <a:schemeClr val="dk1"/>
              </a:buClr>
              <a:buSzPts val="1500"/>
              <a:buFont typeface="Dosis"/>
              <a:buChar char="-"/>
            </a:pPr>
            <a:r>
              <a:rPr b="1" lang="en-US" sz="1500" u="none" cap="none" strike="noStrike">
                <a:solidFill>
                  <a:schemeClr val="dk1"/>
                </a:solidFill>
                <a:latin typeface="Dosis"/>
                <a:ea typeface="Dosis"/>
                <a:cs typeface="Dosis"/>
                <a:sym typeface="Dosis"/>
              </a:rPr>
              <a:t>RetainedJob</a:t>
            </a:r>
            <a:r>
              <a:rPr b="0" i="0" lang="en-US" sz="1500" u="none" cap="none" strike="noStrike">
                <a:solidFill>
                  <a:schemeClr val="dk1"/>
                </a:solidFill>
                <a:latin typeface="Dosis"/>
                <a:ea typeface="Dosis"/>
                <a:cs typeface="Dosis"/>
                <a:sym typeface="Dosis"/>
              </a:rPr>
              <a:t>, nilai </a:t>
            </a:r>
            <a:r>
              <a:rPr b="1" i="0" lang="en-US" sz="1500" u="none" cap="none" strike="noStrike">
                <a:solidFill>
                  <a:schemeClr val="dk1"/>
                </a:solidFill>
                <a:latin typeface="Dosis"/>
                <a:ea typeface="Dosis"/>
                <a:cs typeface="Dosis"/>
                <a:sym typeface="Dosis"/>
              </a:rPr>
              <a:t>Q3 (75%) </a:t>
            </a:r>
            <a:r>
              <a:rPr b="1" lang="en-US" sz="1500">
                <a:solidFill>
                  <a:schemeClr val="dk1"/>
                </a:solidFill>
                <a:latin typeface="Dosis"/>
                <a:ea typeface="Dosis"/>
                <a:cs typeface="Dosis"/>
                <a:sym typeface="Dosis"/>
              </a:rPr>
              <a:t>sebesar</a:t>
            </a:r>
            <a:r>
              <a:rPr b="1" i="0" lang="en-US" sz="1500" u="none" cap="none" strike="noStrike">
                <a:solidFill>
                  <a:schemeClr val="dk1"/>
                </a:solidFill>
                <a:latin typeface="Dosis"/>
                <a:ea typeface="Dosis"/>
                <a:cs typeface="Dosis"/>
                <a:sym typeface="Dosis"/>
              </a:rPr>
              <a:t> 4 </a:t>
            </a:r>
            <a:r>
              <a:rPr lang="en-US" sz="1500">
                <a:solidFill>
                  <a:schemeClr val="dk1"/>
                </a:solidFill>
                <a:latin typeface="Dosis"/>
                <a:ea typeface="Dosis"/>
                <a:cs typeface="Dosis"/>
                <a:sym typeface="Dosis"/>
              </a:rPr>
              <a:t>sedangkan </a:t>
            </a:r>
            <a:r>
              <a:rPr b="0" i="0" lang="en-US" sz="1500" u="none" cap="none" strike="noStrike">
                <a:solidFill>
                  <a:schemeClr val="dk1"/>
                </a:solidFill>
                <a:latin typeface="Dosis"/>
                <a:ea typeface="Dosis"/>
                <a:cs typeface="Dosis"/>
                <a:sym typeface="Dosis"/>
              </a:rPr>
              <a:t>nilai </a:t>
            </a:r>
            <a:r>
              <a:rPr b="1" i="1" lang="en-US" sz="1500">
                <a:solidFill>
                  <a:schemeClr val="dk1"/>
                </a:solidFill>
                <a:latin typeface="Dosis"/>
                <a:ea typeface="Dosis"/>
                <a:cs typeface="Dosis"/>
                <a:sym typeface="Dosis"/>
              </a:rPr>
              <a:t>max</a:t>
            </a:r>
            <a:r>
              <a:rPr b="1" i="1" lang="en-US" sz="1500" u="none" cap="none" strike="noStrike">
                <a:solidFill>
                  <a:schemeClr val="dk1"/>
                </a:solidFill>
                <a:latin typeface="Dosis"/>
                <a:ea typeface="Dosis"/>
                <a:cs typeface="Dosis"/>
                <a:sym typeface="Dosis"/>
              </a:rPr>
              <a:t> </a:t>
            </a:r>
            <a:r>
              <a:rPr b="1" lang="en-US" sz="1500">
                <a:solidFill>
                  <a:schemeClr val="dk1"/>
                </a:solidFill>
                <a:latin typeface="Dosis"/>
                <a:ea typeface="Dosis"/>
                <a:cs typeface="Dosis"/>
                <a:sym typeface="Dosis"/>
              </a:rPr>
              <a:t>sebesar </a:t>
            </a:r>
            <a:r>
              <a:rPr b="1" i="0" lang="en-US" sz="1500" u="none" cap="none" strike="noStrike">
                <a:solidFill>
                  <a:schemeClr val="dk1"/>
                </a:solidFill>
                <a:latin typeface="Dosis"/>
                <a:ea typeface="Dosis"/>
                <a:cs typeface="Dosis"/>
                <a:sym typeface="Dosis"/>
              </a:rPr>
              <a:t>9500</a:t>
            </a:r>
            <a:endParaRPr sz="1500">
              <a:solidFill>
                <a:schemeClr val="dk1"/>
              </a:solidFill>
              <a:latin typeface="Dosis"/>
              <a:ea typeface="Dosis"/>
              <a:cs typeface="Dosis"/>
              <a:sym typeface="Dosis"/>
            </a:endParaRPr>
          </a:p>
          <a:p>
            <a:pPr indent="-323850" lvl="0" marL="457200" marR="0" rtl="0" algn="just">
              <a:lnSpc>
                <a:spcPct val="165000"/>
              </a:lnSpc>
              <a:spcBef>
                <a:spcPts val="0"/>
              </a:spcBef>
              <a:spcAft>
                <a:spcPts val="0"/>
              </a:spcAft>
              <a:buClr>
                <a:schemeClr val="dk1"/>
              </a:buClr>
              <a:buSzPts val="1500"/>
              <a:buFont typeface="Dosis"/>
              <a:buChar char="-"/>
            </a:pPr>
            <a:r>
              <a:rPr b="1" lang="en-US" sz="1500" u="none" cap="none" strike="noStrike">
                <a:solidFill>
                  <a:schemeClr val="dk1"/>
                </a:solidFill>
                <a:latin typeface="Dosis"/>
                <a:ea typeface="Dosis"/>
                <a:cs typeface="Dosis"/>
                <a:sym typeface="Dosis"/>
              </a:rPr>
              <a:t>CreateJob</a:t>
            </a:r>
            <a:r>
              <a:rPr b="1" lang="en-US" sz="1500">
                <a:solidFill>
                  <a:schemeClr val="dk1"/>
                </a:solidFill>
                <a:latin typeface="Dosis"/>
                <a:ea typeface="Dosis"/>
                <a:cs typeface="Dosis"/>
                <a:sym typeface="Dosis"/>
              </a:rPr>
              <a:t>, </a:t>
            </a:r>
            <a:r>
              <a:rPr b="0" i="0" lang="en-US" sz="1500" u="none" cap="none" strike="noStrike">
                <a:solidFill>
                  <a:schemeClr val="dk1"/>
                </a:solidFill>
                <a:latin typeface="Dosis"/>
                <a:ea typeface="Dosis"/>
                <a:cs typeface="Dosis"/>
                <a:sym typeface="Dosis"/>
              </a:rPr>
              <a:t>nilai</a:t>
            </a:r>
            <a:r>
              <a:rPr lang="en-US" sz="1500">
                <a:solidFill>
                  <a:schemeClr val="dk1"/>
                </a:solidFill>
                <a:latin typeface="Dosis"/>
                <a:ea typeface="Dosis"/>
                <a:cs typeface="Dosis"/>
                <a:sym typeface="Dosis"/>
              </a:rPr>
              <a:t> </a:t>
            </a:r>
            <a:r>
              <a:rPr b="1" lang="en-US" sz="1500">
                <a:solidFill>
                  <a:schemeClr val="dk1"/>
                </a:solidFill>
                <a:latin typeface="Dosis"/>
                <a:ea typeface="Dosis"/>
                <a:cs typeface="Dosis"/>
                <a:sym typeface="Dosis"/>
              </a:rPr>
              <a:t>Q3 (75%) </a:t>
            </a:r>
            <a:r>
              <a:rPr b="1" i="0" lang="en-US" sz="1500" u="none" cap="none" strike="noStrike">
                <a:solidFill>
                  <a:schemeClr val="dk1"/>
                </a:solidFill>
                <a:latin typeface="Dosis"/>
                <a:ea typeface="Dosis"/>
                <a:cs typeface="Dosis"/>
                <a:sym typeface="Dosis"/>
              </a:rPr>
              <a:t>sebesar 1</a:t>
            </a:r>
            <a:r>
              <a:rPr b="0" i="0" lang="en-US" sz="1500" u="none" cap="none" strike="noStrike">
                <a:solidFill>
                  <a:schemeClr val="dk1"/>
                </a:solidFill>
                <a:latin typeface="Dosis"/>
                <a:ea typeface="Dosis"/>
                <a:cs typeface="Dosis"/>
                <a:sym typeface="Dosis"/>
              </a:rPr>
              <a:t> sedangkan nilai </a:t>
            </a:r>
            <a:r>
              <a:rPr b="1" i="1" lang="en-US" sz="1500">
                <a:solidFill>
                  <a:schemeClr val="dk1"/>
                </a:solidFill>
                <a:latin typeface="Dosis"/>
                <a:ea typeface="Dosis"/>
                <a:cs typeface="Dosis"/>
                <a:sym typeface="Dosis"/>
              </a:rPr>
              <a:t>max </a:t>
            </a:r>
            <a:r>
              <a:rPr b="1" lang="en-US" sz="1500">
                <a:solidFill>
                  <a:schemeClr val="dk1"/>
                </a:solidFill>
                <a:latin typeface="Dosis"/>
                <a:ea typeface="Dosis"/>
                <a:cs typeface="Dosis"/>
                <a:sym typeface="Dosis"/>
              </a:rPr>
              <a:t>sebesar </a:t>
            </a:r>
            <a:r>
              <a:rPr b="1" i="0" lang="en-US" sz="1500" u="none" cap="none" strike="noStrike">
                <a:solidFill>
                  <a:schemeClr val="dk1"/>
                </a:solidFill>
                <a:latin typeface="Dosis"/>
                <a:ea typeface="Dosis"/>
                <a:cs typeface="Dosis"/>
                <a:sym typeface="Dosis"/>
              </a:rPr>
              <a:t>8800</a:t>
            </a:r>
            <a:endParaRPr sz="1500">
              <a:solidFill>
                <a:schemeClr val="dk1"/>
              </a:solidFill>
              <a:latin typeface="Dosis"/>
              <a:ea typeface="Dosis"/>
              <a:cs typeface="Dosis"/>
              <a:sym typeface="Dosis"/>
            </a:endParaRPr>
          </a:p>
          <a:p>
            <a:pPr indent="-323850" lvl="0" marL="457200" marR="0" rtl="0" algn="just">
              <a:lnSpc>
                <a:spcPct val="165000"/>
              </a:lnSpc>
              <a:spcBef>
                <a:spcPts val="0"/>
              </a:spcBef>
              <a:spcAft>
                <a:spcPts val="0"/>
              </a:spcAft>
              <a:buClr>
                <a:schemeClr val="dk1"/>
              </a:buClr>
              <a:buSzPts val="1500"/>
              <a:buFont typeface="Dosis"/>
              <a:buChar char="-"/>
            </a:pPr>
            <a:r>
              <a:rPr b="1" lang="en-US" sz="1500" u="none" cap="none" strike="noStrike">
                <a:solidFill>
                  <a:schemeClr val="dk1"/>
                </a:solidFill>
                <a:latin typeface="Dosis"/>
                <a:ea typeface="Dosis"/>
                <a:cs typeface="Dosis"/>
                <a:sym typeface="Dosis"/>
              </a:rPr>
              <a:t>NoEmp,</a:t>
            </a:r>
            <a:r>
              <a:rPr b="1" i="0" lang="en-US" sz="1500" u="none" cap="none" strike="noStrike">
                <a:solidFill>
                  <a:schemeClr val="dk1"/>
                </a:solidFill>
                <a:latin typeface="Dosis"/>
                <a:ea typeface="Dosis"/>
                <a:cs typeface="Dosis"/>
                <a:sym typeface="Dosis"/>
              </a:rPr>
              <a:t> </a:t>
            </a:r>
            <a:r>
              <a:rPr b="0" i="0" lang="en-US" sz="1500" u="none" cap="none" strike="noStrike">
                <a:solidFill>
                  <a:schemeClr val="dk1"/>
                </a:solidFill>
                <a:latin typeface="Dosis"/>
                <a:ea typeface="Dosis"/>
                <a:cs typeface="Dosis"/>
                <a:sym typeface="Dosis"/>
              </a:rPr>
              <a:t>nilai </a:t>
            </a:r>
            <a:r>
              <a:rPr b="1" lang="en-US" sz="1500">
                <a:solidFill>
                  <a:schemeClr val="dk1"/>
                </a:solidFill>
                <a:latin typeface="Dosis"/>
                <a:ea typeface="Dosis"/>
                <a:cs typeface="Dosis"/>
                <a:sym typeface="Dosis"/>
              </a:rPr>
              <a:t>Q3 (75%) </a:t>
            </a:r>
            <a:r>
              <a:rPr b="1" i="0" lang="en-US" sz="1500" u="none" cap="none" strike="noStrike">
                <a:solidFill>
                  <a:schemeClr val="dk1"/>
                </a:solidFill>
                <a:latin typeface="Dosis"/>
                <a:ea typeface="Dosis"/>
                <a:cs typeface="Dosis"/>
                <a:sym typeface="Dosis"/>
              </a:rPr>
              <a:t>sebesar 8 </a:t>
            </a:r>
            <a:r>
              <a:rPr b="0" i="0" lang="en-US" sz="1500" u="none" cap="none" strike="noStrike">
                <a:solidFill>
                  <a:schemeClr val="dk1"/>
                </a:solidFill>
                <a:latin typeface="Dosis"/>
                <a:ea typeface="Dosis"/>
                <a:cs typeface="Dosis"/>
                <a:sym typeface="Dosis"/>
              </a:rPr>
              <a:t>sedangkan nilai </a:t>
            </a:r>
            <a:r>
              <a:rPr b="1" i="1" lang="en-US" sz="1500" u="none" cap="none" strike="noStrike">
                <a:solidFill>
                  <a:schemeClr val="dk1"/>
                </a:solidFill>
                <a:latin typeface="Dosis"/>
                <a:ea typeface="Dosis"/>
                <a:cs typeface="Dosis"/>
                <a:sym typeface="Dosis"/>
              </a:rPr>
              <a:t>ma</a:t>
            </a:r>
            <a:r>
              <a:rPr b="1" i="1" lang="en-US" sz="1500">
                <a:solidFill>
                  <a:schemeClr val="dk1"/>
                </a:solidFill>
                <a:latin typeface="Dosis"/>
                <a:ea typeface="Dosis"/>
                <a:cs typeface="Dosis"/>
                <a:sym typeface="Dosis"/>
              </a:rPr>
              <a:t>x </a:t>
            </a:r>
            <a:r>
              <a:rPr b="1" lang="en-US" sz="1500">
                <a:solidFill>
                  <a:schemeClr val="dk1"/>
                </a:solidFill>
                <a:latin typeface="Dosis"/>
                <a:ea typeface="Dosis"/>
                <a:cs typeface="Dosis"/>
                <a:sym typeface="Dosis"/>
              </a:rPr>
              <a:t>sebesar </a:t>
            </a:r>
            <a:r>
              <a:rPr b="1" i="0" lang="en-US" sz="1500" u="none" cap="none" strike="noStrike">
                <a:solidFill>
                  <a:schemeClr val="dk1"/>
                </a:solidFill>
                <a:latin typeface="Dosis"/>
                <a:ea typeface="Dosis"/>
                <a:cs typeface="Dosis"/>
                <a:sym typeface="Dosis"/>
              </a:rPr>
              <a:t>9999</a:t>
            </a:r>
            <a:r>
              <a:rPr b="0" i="0" lang="en-US" sz="1500" u="none" cap="none" strike="noStrike">
                <a:solidFill>
                  <a:schemeClr val="dk1"/>
                </a:solidFill>
                <a:latin typeface="Dosis"/>
                <a:ea typeface="Dosis"/>
                <a:cs typeface="Dosis"/>
                <a:sym typeface="Dosis"/>
              </a:rPr>
              <a:t>.</a:t>
            </a:r>
            <a:endParaRPr b="0" i="0" sz="1500" u="none" cap="none" strike="noStrike">
              <a:solidFill>
                <a:schemeClr val="dk1"/>
              </a:solidFill>
              <a:latin typeface="Dosis"/>
              <a:ea typeface="Dosis"/>
              <a:cs typeface="Dosis"/>
              <a:sym typeface="Dosis"/>
            </a:endParaRPr>
          </a:p>
          <a:p>
            <a:pPr indent="-323850" lvl="0" marL="457200" marR="0" rtl="0" algn="just">
              <a:lnSpc>
                <a:spcPct val="165000"/>
              </a:lnSpc>
              <a:spcBef>
                <a:spcPts val="0"/>
              </a:spcBef>
              <a:spcAft>
                <a:spcPts val="0"/>
              </a:spcAft>
              <a:buClr>
                <a:schemeClr val="dk1"/>
              </a:buClr>
              <a:buSzPts val="1500"/>
              <a:buFont typeface="Dosis"/>
              <a:buChar char="●"/>
            </a:pPr>
            <a:r>
              <a:rPr b="0" i="0" lang="en-US" sz="1500" u="none" cap="none" strike="noStrike">
                <a:solidFill>
                  <a:schemeClr val="dk1"/>
                </a:solidFill>
                <a:latin typeface="Dosis"/>
                <a:ea typeface="Dosis"/>
                <a:cs typeface="Dosis"/>
                <a:sym typeface="Dosis"/>
              </a:rPr>
              <a:t>Kolom yang memiliki </a:t>
            </a:r>
            <a:r>
              <a:rPr b="0" i="1" lang="en-US" sz="1500" u="none" cap="none" strike="noStrike">
                <a:solidFill>
                  <a:schemeClr val="dk1"/>
                </a:solidFill>
                <a:latin typeface="Dosis"/>
                <a:ea typeface="Dosis"/>
                <a:cs typeface="Dosis"/>
                <a:sym typeface="Dosis"/>
              </a:rPr>
              <a:t>values</a:t>
            </a:r>
            <a:r>
              <a:rPr b="0" i="0" lang="en-US" sz="1500" u="none" cap="none" strike="noStrike">
                <a:solidFill>
                  <a:schemeClr val="dk1"/>
                </a:solidFill>
                <a:latin typeface="Dosis"/>
                <a:ea typeface="Dosis"/>
                <a:cs typeface="Dosis"/>
                <a:sym typeface="Dosis"/>
              </a:rPr>
              <a:t> yang tidak sesuai </a:t>
            </a:r>
            <a:endParaRPr b="0" i="0" sz="1500" u="none" cap="none" strike="noStrike">
              <a:solidFill>
                <a:schemeClr val="dk1"/>
              </a:solidFill>
              <a:latin typeface="Dosis"/>
              <a:ea typeface="Dosis"/>
              <a:cs typeface="Dosis"/>
              <a:sym typeface="Dosis"/>
            </a:endParaRPr>
          </a:p>
          <a:p>
            <a:pPr indent="-323850" lvl="0" marL="457200" marR="0" rtl="0" algn="just">
              <a:lnSpc>
                <a:spcPct val="165000"/>
              </a:lnSpc>
              <a:spcBef>
                <a:spcPts val="0"/>
              </a:spcBef>
              <a:spcAft>
                <a:spcPts val="0"/>
              </a:spcAft>
              <a:buClr>
                <a:schemeClr val="dk1"/>
              </a:buClr>
              <a:buSzPts val="1500"/>
              <a:buFont typeface="Dosis"/>
              <a:buChar char="-"/>
            </a:pPr>
            <a:r>
              <a:rPr b="1" lang="en-US" sz="1500" u="none" cap="none" strike="noStrike">
                <a:solidFill>
                  <a:schemeClr val="dk1"/>
                </a:solidFill>
                <a:latin typeface="Dosis"/>
                <a:ea typeface="Dosis"/>
                <a:cs typeface="Dosis"/>
                <a:sym typeface="Dosis"/>
              </a:rPr>
              <a:t>Zip</a:t>
            </a:r>
            <a:r>
              <a:rPr b="1" lang="en-US" sz="1500">
                <a:solidFill>
                  <a:schemeClr val="dk1"/>
                </a:solidFill>
                <a:latin typeface="Dosis"/>
                <a:ea typeface="Dosis"/>
                <a:cs typeface="Dosis"/>
                <a:sym typeface="Dosis"/>
              </a:rPr>
              <a:t>, </a:t>
            </a:r>
            <a:r>
              <a:rPr b="0" i="0" lang="en-US" sz="1500" u="none" cap="none" strike="noStrike">
                <a:solidFill>
                  <a:schemeClr val="dk1"/>
                </a:solidFill>
                <a:latin typeface="Dosis"/>
                <a:ea typeface="Dosis"/>
                <a:cs typeface="Dosis"/>
                <a:sym typeface="Dosis"/>
              </a:rPr>
              <a:t>nilai </a:t>
            </a:r>
            <a:r>
              <a:rPr b="1" i="1" lang="en-US" sz="1500" u="none" cap="none" strike="noStrike">
                <a:solidFill>
                  <a:schemeClr val="dk1"/>
                </a:solidFill>
                <a:latin typeface="Dosis"/>
                <a:ea typeface="Dosis"/>
                <a:cs typeface="Dosis"/>
                <a:sym typeface="Dosis"/>
              </a:rPr>
              <a:t>min</a:t>
            </a:r>
            <a:r>
              <a:rPr b="1" i="0" lang="en-US" sz="1500" u="none" cap="none" strike="noStrike">
                <a:solidFill>
                  <a:schemeClr val="dk1"/>
                </a:solidFill>
                <a:latin typeface="Dosis"/>
                <a:ea typeface="Dosis"/>
                <a:cs typeface="Dosis"/>
                <a:sym typeface="Dosis"/>
              </a:rPr>
              <a:t> 0 </a:t>
            </a:r>
            <a:r>
              <a:rPr b="0" i="0" lang="en-US" sz="1500" u="none" cap="none" strike="noStrike">
                <a:solidFill>
                  <a:schemeClr val="dk1"/>
                </a:solidFill>
                <a:latin typeface="Dosis"/>
                <a:ea typeface="Dosis"/>
                <a:cs typeface="Dosis"/>
                <a:sym typeface="Dosis"/>
              </a:rPr>
              <a:t>yang mungkin tidak sesuai sebagai kode pos yang valid.</a:t>
            </a:r>
            <a:endParaRPr b="0" i="0" sz="1500" u="none" cap="none" strike="noStrike">
              <a:solidFill>
                <a:schemeClr val="dk1"/>
              </a:solidFill>
              <a:latin typeface="Dosis"/>
              <a:ea typeface="Dosis"/>
              <a:cs typeface="Dosis"/>
              <a:sym typeface="Dosis"/>
            </a:endParaRPr>
          </a:p>
          <a:p>
            <a:pPr indent="0" lvl="0" marL="0" rtl="0" algn="just">
              <a:lnSpc>
                <a:spcPct val="165000"/>
              </a:lnSpc>
              <a:spcBef>
                <a:spcPts val="0"/>
              </a:spcBef>
              <a:spcAft>
                <a:spcPts val="0"/>
              </a:spcAft>
              <a:buNone/>
            </a:pPr>
            <a:r>
              <a:rPr lang="en-US" sz="1500">
                <a:solidFill>
                  <a:schemeClr val="dk1"/>
                </a:solidFill>
                <a:latin typeface="Dosis"/>
                <a:ea typeface="Dosis"/>
                <a:cs typeface="Dosis"/>
                <a:sym typeface="Dosis"/>
              </a:rPr>
              <a:t>Kolom ChgOffDate, NAICS, City, BankState, DisbursementDate, FranchiseCode, ApprovalFY, State, Name, ApprovalDate, Zip, LoanNr_ChkDgt, dan Bank memiliki </a:t>
            </a:r>
            <a:r>
              <a:rPr b="1" lang="en-US" sz="1500">
                <a:solidFill>
                  <a:schemeClr val="dk1"/>
                </a:solidFill>
                <a:latin typeface="Dosis"/>
                <a:ea typeface="Dosis"/>
                <a:cs typeface="Dosis"/>
                <a:sym typeface="Dosis"/>
              </a:rPr>
              <a:t>ketegori </a:t>
            </a:r>
            <a:r>
              <a:rPr b="1" i="1" lang="en-US" sz="1500">
                <a:solidFill>
                  <a:schemeClr val="dk1"/>
                </a:solidFill>
                <a:latin typeface="Dosis"/>
                <a:ea typeface="Dosis"/>
                <a:cs typeface="Dosis"/>
                <a:sym typeface="Dosis"/>
              </a:rPr>
              <a:t>(unique values)</a:t>
            </a:r>
            <a:r>
              <a:rPr b="1" lang="en-US" sz="1500">
                <a:solidFill>
                  <a:schemeClr val="dk1"/>
                </a:solidFill>
                <a:latin typeface="Dosis"/>
                <a:ea typeface="Dosis"/>
                <a:cs typeface="Dosis"/>
                <a:sym typeface="Dosis"/>
              </a:rPr>
              <a:t> terlalu banyak</a:t>
            </a:r>
            <a:r>
              <a:rPr lang="en-US" sz="1500">
                <a:solidFill>
                  <a:schemeClr val="dk1"/>
                </a:solidFill>
                <a:latin typeface="Dosis"/>
                <a:ea typeface="Dosis"/>
                <a:cs typeface="Dosis"/>
                <a:sym typeface="Dosis"/>
              </a:rPr>
              <a:t> sehingga </a:t>
            </a:r>
            <a:r>
              <a:rPr b="1" lang="en-US" sz="1500">
                <a:solidFill>
                  <a:schemeClr val="dk1"/>
                </a:solidFill>
                <a:latin typeface="Dosis"/>
                <a:ea typeface="Dosis"/>
                <a:cs typeface="Dosis"/>
                <a:sym typeface="Dosis"/>
              </a:rPr>
              <a:t>pada data preprocessing dapat melakukan </a:t>
            </a:r>
            <a:r>
              <a:rPr b="1" i="1" lang="en-US" sz="1500">
                <a:solidFill>
                  <a:schemeClr val="dk1"/>
                </a:solidFill>
                <a:latin typeface="Dosis"/>
                <a:ea typeface="Dosis"/>
                <a:cs typeface="Dosis"/>
                <a:sym typeface="Dosis"/>
              </a:rPr>
              <a:t>drop </a:t>
            </a:r>
            <a:r>
              <a:rPr b="1" lang="en-US" sz="1500">
                <a:solidFill>
                  <a:schemeClr val="dk1"/>
                </a:solidFill>
                <a:latin typeface="Dosis"/>
                <a:ea typeface="Dosis"/>
                <a:cs typeface="Dosis"/>
                <a:sym typeface="Dosis"/>
              </a:rPr>
              <a:t>kolom atau dilakukan Feature Extraction (membuat </a:t>
            </a:r>
            <a:r>
              <a:rPr b="1" i="1" lang="en-US" sz="1500">
                <a:solidFill>
                  <a:schemeClr val="dk1"/>
                </a:solidFill>
                <a:latin typeface="Dosis"/>
                <a:ea typeface="Dosis"/>
                <a:cs typeface="Dosis"/>
                <a:sym typeface="Dosis"/>
              </a:rPr>
              <a:t>derivative feature</a:t>
            </a:r>
            <a:r>
              <a:rPr b="1" lang="en-US" sz="1500">
                <a:solidFill>
                  <a:schemeClr val="dk1"/>
                </a:solidFill>
                <a:latin typeface="Dosis"/>
                <a:ea typeface="Dosis"/>
                <a:cs typeface="Dosis"/>
                <a:sym typeface="Dosis"/>
              </a:rPr>
              <a:t> dari fitur yang ada).</a:t>
            </a:r>
            <a:endParaRPr b="1" sz="1500">
              <a:solidFill>
                <a:schemeClr val="dk1"/>
              </a:solidFill>
              <a:latin typeface="Dosis"/>
              <a:ea typeface="Dosis"/>
              <a:cs typeface="Dosis"/>
              <a:sym typeface="Dosis"/>
            </a:endParaRPr>
          </a:p>
        </p:txBody>
      </p:sp>
      <p:pic>
        <p:nvPicPr>
          <p:cNvPr id="101" name="Google Shape;101;g28cc52260b4_0_6"/>
          <p:cNvPicPr preferRelativeResize="0"/>
          <p:nvPr/>
        </p:nvPicPr>
        <p:blipFill rotWithShape="1">
          <a:blip r:embed="rId3">
            <a:alphaModFix/>
          </a:blip>
          <a:srcRect b="7485" l="14455" r="53640" t="20747"/>
          <a:stretch/>
        </p:blipFill>
        <p:spPr>
          <a:xfrm>
            <a:off x="808425" y="1374725"/>
            <a:ext cx="4257600" cy="5387099"/>
          </a:xfrm>
          <a:prstGeom prst="rect">
            <a:avLst/>
          </a:prstGeom>
          <a:noFill/>
          <a:ln>
            <a:noFill/>
          </a:ln>
        </p:spPr>
      </p:pic>
      <p:sp>
        <p:nvSpPr>
          <p:cNvPr id="102" name="Google Shape;102;g28cc52260b4_0_6"/>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Exploratory Data Analysis - Descriptive Statistics</a:t>
            </a:r>
            <a:endParaRPr sz="3200">
              <a:solidFill>
                <a:srgbClr val="0198A3"/>
              </a:solidFill>
            </a:endParaRPr>
          </a:p>
          <a:p>
            <a:pPr indent="0" lvl="0" marL="0" rtl="0" algn="l">
              <a:lnSpc>
                <a:spcPct val="100000"/>
              </a:lnSpc>
              <a:spcBef>
                <a:spcPts val="0"/>
              </a:spcBef>
              <a:spcAft>
                <a:spcPts val="0"/>
              </a:spcAft>
              <a:buSzPct val="111111"/>
              <a:buNone/>
            </a:pPr>
            <a:r>
              <a:t/>
            </a:r>
            <a:endParaRPr/>
          </a:p>
        </p:txBody>
      </p:sp>
      <p:sp>
        <p:nvSpPr>
          <p:cNvPr id="103" name="Google Shape;103;g28cc52260b4_0_6"/>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1</a:t>
            </a:r>
            <a:endParaRPr b="1" i="0" sz="16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62642990e8_0_51"/>
          <p:cNvSpPr txBox="1"/>
          <p:nvPr/>
        </p:nvSpPr>
        <p:spPr>
          <a:xfrm>
            <a:off x="750050" y="6007300"/>
            <a:ext cx="10311900" cy="5850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just">
              <a:spcBef>
                <a:spcPts val="0"/>
              </a:spcBef>
              <a:spcAft>
                <a:spcPts val="0"/>
              </a:spcAft>
              <a:buNone/>
            </a:pPr>
            <a:r>
              <a:rPr lang="en-US" sz="1600">
                <a:solidFill>
                  <a:schemeClr val="dk1"/>
                </a:solidFill>
                <a:latin typeface="Dosis"/>
                <a:ea typeface="Dosis"/>
                <a:cs typeface="Dosis"/>
                <a:sym typeface="Dosis"/>
              </a:rPr>
              <a:t>Terlihat ada </a:t>
            </a:r>
            <a:r>
              <a:rPr b="1" lang="en-US" sz="1600">
                <a:solidFill>
                  <a:schemeClr val="dk1"/>
                </a:solidFill>
                <a:latin typeface="Dosis"/>
                <a:ea typeface="Dosis"/>
                <a:cs typeface="Dosis"/>
                <a:sym typeface="Dosis"/>
              </a:rPr>
              <a:t>banyak </a:t>
            </a:r>
            <a:r>
              <a:rPr b="1" i="1" lang="en-US" sz="1600">
                <a:solidFill>
                  <a:schemeClr val="dk1"/>
                </a:solidFill>
                <a:latin typeface="Dosis"/>
                <a:ea typeface="Dosis"/>
                <a:cs typeface="Dosis"/>
                <a:sym typeface="Dosis"/>
              </a:rPr>
              <a:t>outliers</a:t>
            </a:r>
            <a:r>
              <a:rPr lang="en-US" sz="1600">
                <a:solidFill>
                  <a:schemeClr val="dk1"/>
                </a:solidFill>
                <a:latin typeface="Dosis"/>
                <a:ea typeface="Dosis"/>
                <a:cs typeface="Dosis"/>
                <a:sym typeface="Dosis"/>
              </a:rPr>
              <a:t> pada kolom-kolom numerik. Oleh karena itu, </a:t>
            </a:r>
            <a:r>
              <a:rPr b="1" lang="en-US" sz="1600">
                <a:solidFill>
                  <a:schemeClr val="dk1"/>
                </a:solidFill>
                <a:latin typeface="Dosis"/>
                <a:ea typeface="Dosis"/>
                <a:cs typeface="Dosis"/>
                <a:sym typeface="Dosis"/>
              </a:rPr>
              <a:t>p</a:t>
            </a:r>
            <a:r>
              <a:rPr b="1" lang="en-US" sz="1600">
                <a:solidFill>
                  <a:schemeClr val="dk1"/>
                </a:solidFill>
                <a:latin typeface="Dosis"/>
                <a:ea typeface="Dosis"/>
                <a:cs typeface="Dosis"/>
                <a:sym typeface="Dosis"/>
              </a:rPr>
              <a:t>ada tahap </a:t>
            </a:r>
            <a:r>
              <a:rPr b="1" i="1" lang="en-US" sz="1600">
                <a:solidFill>
                  <a:schemeClr val="dk1"/>
                </a:solidFill>
                <a:latin typeface="Dosis"/>
                <a:ea typeface="Dosis"/>
                <a:cs typeface="Dosis"/>
                <a:sym typeface="Dosis"/>
              </a:rPr>
              <a:t>pre-processing</a:t>
            </a:r>
            <a:r>
              <a:rPr b="1" lang="en-US" sz="1600">
                <a:solidFill>
                  <a:schemeClr val="dk1"/>
                </a:solidFill>
                <a:latin typeface="Dosis"/>
                <a:ea typeface="Dosis"/>
                <a:cs typeface="Dosis"/>
                <a:sym typeface="Dosis"/>
              </a:rPr>
              <a:t> disarankan untuk mengatasi </a:t>
            </a:r>
            <a:r>
              <a:rPr b="1" i="1" lang="en-US" sz="1600">
                <a:solidFill>
                  <a:schemeClr val="dk1"/>
                </a:solidFill>
                <a:latin typeface="Dosis"/>
                <a:ea typeface="Dosis"/>
                <a:cs typeface="Dosis"/>
                <a:sym typeface="Dosis"/>
              </a:rPr>
              <a:t>outliers</a:t>
            </a:r>
            <a:r>
              <a:rPr b="1" lang="en-US" sz="1600">
                <a:solidFill>
                  <a:schemeClr val="dk1"/>
                </a:solidFill>
                <a:latin typeface="Dosis"/>
                <a:ea typeface="Dosis"/>
                <a:cs typeface="Dosis"/>
                <a:sym typeface="Dosis"/>
              </a:rPr>
              <a:t> yang terdapat pada data.</a:t>
            </a:r>
            <a:endParaRPr b="1" sz="2200">
              <a:solidFill>
                <a:schemeClr val="dk1"/>
              </a:solidFill>
              <a:latin typeface="Dosis"/>
              <a:ea typeface="Dosis"/>
              <a:cs typeface="Dosis"/>
              <a:sym typeface="Dosis"/>
            </a:endParaRPr>
          </a:p>
        </p:txBody>
      </p:sp>
      <p:sp>
        <p:nvSpPr>
          <p:cNvPr id="109" name="Google Shape;109;g262642990e8_0_51"/>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Exploratory Data Analysis - Univariate Analysis</a:t>
            </a:r>
            <a:endParaRPr sz="3200">
              <a:solidFill>
                <a:srgbClr val="0198A3"/>
              </a:solidFill>
            </a:endParaRPr>
          </a:p>
          <a:p>
            <a:pPr indent="0" lvl="0" marL="0" rtl="0" algn="l">
              <a:lnSpc>
                <a:spcPct val="100000"/>
              </a:lnSpc>
              <a:spcBef>
                <a:spcPts val="0"/>
              </a:spcBef>
              <a:spcAft>
                <a:spcPts val="0"/>
              </a:spcAft>
              <a:buSzPct val="111111"/>
              <a:buNone/>
            </a:pPr>
            <a:r>
              <a:t/>
            </a:r>
            <a:endParaRPr/>
          </a:p>
        </p:txBody>
      </p:sp>
      <p:pic>
        <p:nvPicPr>
          <p:cNvPr id="110" name="Google Shape;110;g262642990e8_0_51"/>
          <p:cNvPicPr preferRelativeResize="0"/>
          <p:nvPr/>
        </p:nvPicPr>
        <p:blipFill>
          <a:blip r:embed="rId3">
            <a:alphaModFix/>
          </a:blip>
          <a:stretch>
            <a:fillRect/>
          </a:stretch>
        </p:blipFill>
        <p:spPr>
          <a:xfrm>
            <a:off x="750050" y="1577275"/>
            <a:ext cx="10561500" cy="4202924"/>
          </a:xfrm>
          <a:prstGeom prst="rect">
            <a:avLst/>
          </a:prstGeom>
          <a:noFill/>
          <a:ln>
            <a:noFill/>
          </a:ln>
        </p:spPr>
      </p:pic>
      <p:sp>
        <p:nvSpPr>
          <p:cNvPr id="111" name="Google Shape;111;g262642990e8_0_51"/>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1</a:t>
            </a:r>
            <a:endParaRPr b="1" i="0" sz="16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62642990e8_0_72"/>
          <p:cNvSpPr txBox="1"/>
          <p:nvPr/>
        </p:nvSpPr>
        <p:spPr>
          <a:xfrm>
            <a:off x="7556000" y="2774425"/>
            <a:ext cx="4220700" cy="18162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lang="en-US" sz="2000">
                <a:solidFill>
                  <a:schemeClr val="dk1"/>
                </a:solidFill>
                <a:latin typeface="Dosis"/>
                <a:ea typeface="Dosis"/>
                <a:cs typeface="Dosis"/>
                <a:sym typeface="Dosis"/>
              </a:rPr>
              <a:t>Terlihat bahwa pada </a:t>
            </a:r>
            <a:r>
              <a:rPr b="1" lang="en-US" sz="2000">
                <a:solidFill>
                  <a:schemeClr val="dk1"/>
                </a:solidFill>
                <a:latin typeface="Dosis"/>
                <a:ea typeface="Dosis"/>
                <a:cs typeface="Dosis"/>
                <a:sym typeface="Dosis"/>
              </a:rPr>
              <a:t>distribusi data pada kolom-kolom numerik cenderung </a:t>
            </a:r>
            <a:r>
              <a:rPr b="1" i="1" lang="en-US" sz="2000">
                <a:solidFill>
                  <a:schemeClr val="dk1"/>
                </a:solidFill>
                <a:latin typeface="Dosis"/>
                <a:ea typeface="Dosis"/>
                <a:cs typeface="Dosis"/>
                <a:sym typeface="Dosis"/>
              </a:rPr>
              <a:t>positively skewed</a:t>
            </a:r>
            <a:r>
              <a:rPr b="1" lang="en-US" sz="2000">
                <a:solidFill>
                  <a:schemeClr val="dk1"/>
                </a:solidFill>
                <a:latin typeface="Dosis"/>
                <a:ea typeface="Dosis"/>
                <a:cs typeface="Dosis"/>
                <a:sym typeface="Dosis"/>
              </a:rPr>
              <a:t>. </a:t>
            </a:r>
            <a:r>
              <a:rPr lang="en-US" sz="2000">
                <a:solidFill>
                  <a:schemeClr val="dk1"/>
                </a:solidFill>
                <a:latin typeface="Dosis"/>
                <a:ea typeface="Dosis"/>
                <a:cs typeface="Dosis"/>
                <a:sym typeface="Dosis"/>
              </a:rPr>
              <a:t>Oleh karena itu, </a:t>
            </a:r>
            <a:r>
              <a:rPr b="1" lang="en-US" sz="2000">
                <a:solidFill>
                  <a:schemeClr val="dk1"/>
                </a:solidFill>
                <a:latin typeface="Dosis"/>
                <a:ea typeface="Dosis"/>
                <a:cs typeface="Dosis"/>
                <a:sym typeface="Dosis"/>
              </a:rPr>
              <a:t>pada </a:t>
            </a:r>
            <a:r>
              <a:rPr b="1" i="1" lang="en-US" sz="2000">
                <a:solidFill>
                  <a:schemeClr val="dk1"/>
                </a:solidFill>
                <a:latin typeface="Dosis"/>
                <a:ea typeface="Dosis"/>
                <a:cs typeface="Dosis"/>
                <a:sym typeface="Dosis"/>
              </a:rPr>
              <a:t>preprocessing</a:t>
            </a:r>
            <a:r>
              <a:rPr b="1" lang="en-US" sz="2000">
                <a:solidFill>
                  <a:schemeClr val="dk1"/>
                </a:solidFill>
                <a:latin typeface="Dosis"/>
                <a:ea typeface="Dosis"/>
                <a:cs typeface="Dosis"/>
                <a:sym typeface="Dosis"/>
              </a:rPr>
              <a:t> disarankan untuk melakukan transformasi data.</a:t>
            </a:r>
            <a:endParaRPr b="1" i="0" sz="2000" u="none" cap="none" strike="noStrike">
              <a:solidFill>
                <a:schemeClr val="dk1"/>
              </a:solidFill>
              <a:latin typeface="Dosis"/>
              <a:ea typeface="Dosis"/>
              <a:cs typeface="Dosis"/>
              <a:sym typeface="Dosis"/>
            </a:endParaRPr>
          </a:p>
        </p:txBody>
      </p:sp>
      <p:sp>
        <p:nvSpPr>
          <p:cNvPr id="117" name="Google Shape;117;g262642990e8_0_72"/>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Exploratory Data Analysis - Univariate Analysis</a:t>
            </a:r>
            <a:endParaRPr sz="3200">
              <a:solidFill>
                <a:srgbClr val="0198A3"/>
              </a:solidFill>
            </a:endParaRPr>
          </a:p>
          <a:p>
            <a:pPr indent="0" lvl="0" marL="0" rtl="0" algn="l">
              <a:lnSpc>
                <a:spcPct val="100000"/>
              </a:lnSpc>
              <a:spcBef>
                <a:spcPts val="0"/>
              </a:spcBef>
              <a:spcAft>
                <a:spcPts val="0"/>
              </a:spcAft>
              <a:buSzPct val="111111"/>
              <a:buNone/>
            </a:pPr>
            <a:r>
              <a:t/>
            </a:r>
            <a:endParaRPr/>
          </a:p>
        </p:txBody>
      </p:sp>
      <p:pic>
        <p:nvPicPr>
          <p:cNvPr id="118" name="Google Shape;118;g262642990e8_0_72"/>
          <p:cNvPicPr preferRelativeResize="0"/>
          <p:nvPr/>
        </p:nvPicPr>
        <p:blipFill>
          <a:blip r:embed="rId3">
            <a:alphaModFix/>
          </a:blip>
          <a:stretch>
            <a:fillRect/>
          </a:stretch>
        </p:blipFill>
        <p:spPr>
          <a:xfrm>
            <a:off x="750050" y="1457427"/>
            <a:ext cx="6632526" cy="5066100"/>
          </a:xfrm>
          <a:prstGeom prst="rect">
            <a:avLst/>
          </a:prstGeom>
          <a:noFill/>
          <a:ln>
            <a:noFill/>
          </a:ln>
        </p:spPr>
      </p:pic>
      <p:sp>
        <p:nvSpPr>
          <p:cNvPr id="119" name="Google Shape;119;g262642990e8_0_72"/>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1</a:t>
            </a:r>
            <a:endParaRPr b="1" i="0" sz="16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g28cc52260b4_0_16"/>
          <p:cNvPicPr preferRelativeResize="0"/>
          <p:nvPr/>
        </p:nvPicPr>
        <p:blipFill rotWithShape="1">
          <a:blip r:embed="rId3">
            <a:alphaModFix/>
          </a:blip>
          <a:srcRect b="0" l="0" r="0" t="0"/>
          <a:stretch/>
        </p:blipFill>
        <p:spPr>
          <a:xfrm>
            <a:off x="919026" y="1692799"/>
            <a:ext cx="6232690" cy="4750200"/>
          </a:xfrm>
          <a:prstGeom prst="rect">
            <a:avLst/>
          </a:prstGeom>
          <a:noFill/>
          <a:ln>
            <a:noFill/>
          </a:ln>
        </p:spPr>
      </p:pic>
      <p:sp>
        <p:nvSpPr>
          <p:cNvPr id="125" name="Google Shape;125;g28cc52260b4_0_16"/>
          <p:cNvSpPr txBox="1"/>
          <p:nvPr/>
        </p:nvSpPr>
        <p:spPr>
          <a:xfrm>
            <a:off x="7569799" y="3018824"/>
            <a:ext cx="4206900" cy="22626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None/>
            </a:pPr>
            <a:r>
              <a:rPr lang="en-US" sz="2000">
                <a:latin typeface="Dosis"/>
                <a:ea typeface="Dosis"/>
                <a:cs typeface="Dosis"/>
                <a:sym typeface="Dosis"/>
              </a:rPr>
              <a:t>Kolom target yaitu </a:t>
            </a:r>
            <a:r>
              <a:rPr b="1" lang="en-US" sz="2000">
                <a:latin typeface="Dosis"/>
                <a:ea typeface="Dosis"/>
                <a:cs typeface="Dosis"/>
                <a:sym typeface="Dosis"/>
              </a:rPr>
              <a:t>MIS_Status memiliki 2 kategori yaitu CHGOFF (gagal bayar)  dan PIF (lunas) dengan proporsi yang tidak seimbang. </a:t>
            </a:r>
            <a:r>
              <a:rPr lang="en-US" sz="2000">
                <a:latin typeface="Dosis"/>
                <a:ea typeface="Dosis"/>
                <a:cs typeface="Dosis"/>
                <a:sym typeface="Dosis"/>
              </a:rPr>
              <a:t>Oleh karena itu, </a:t>
            </a:r>
            <a:r>
              <a:rPr b="1" lang="en-US" sz="2000">
                <a:latin typeface="Dosis"/>
                <a:ea typeface="Dosis"/>
                <a:cs typeface="Dosis"/>
                <a:sym typeface="Dosis"/>
              </a:rPr>
              <a:t>pada data </a:t>
            </a:r>
            <a:r>
              <a:rPr b="1" i="1" lang="en-US" sz="2000">
                <a:latin typeface="Dosis"/>
                <a:ea typeface="Dosis"/>
                <a:cs typeface="Dosis"/>
                <a:sym typeface="Dosis"/>
              </a:rPr>
              <a:t>preprocessing</a:t>
            </a:r>
            <a:r>
              <a:rPr b="1" lang="en-US" sz="2000">
                <a:latin typeface="Dosis"/>
                <a:ea typeface="Dosis"/>
                <a:cs typeface="Dosis"/>
                <a:sym typeface="Dosis"/>
              </a:rPr>
              <a:t> disarankan untuk meng-</a:t>
            </a:r>
            <a:r>
              <a:rPr b="1" i="1" lang="en-US" sz="2000">
                <a:latin typeface="Dosis"/>
                <a:ea typeface="Dosis"/>
                <a:cs typeface="Dosis"/>
                <a:sym typeface="Dosis"/>
              </a:rPr>
              <a:t>handle class imbalance</a:t>
            </a:r>
            <a:r>
              <a:rPr b="1" lang="en-US" sz="2000">
                <a:latin typeface="Dosis"/>
                <a:ea typeface="Dosis"/>
                <a:cs typeface="Dosis"/>
                <a:sym typeface="Dosis"/>
              </a:rPr>
              <a:t>.</a:t>
            </a:r>
            <a:endParaRPr b="1" i="0" sz="2000" u="none" cap="none" strike="noStrike">
              <a:solidFill>
                <a:srgbClr val="000000"/>
              </a:solidFill>
              <a:latin typeface="Dosis"/>
              <a:ea typeface="Dosis"/>
              <a:cs typeface="Dosis"/>
              <a:sym typeface="Dosis"/>
            </a:endParaRPr>
          </a:p>
        </p:txBody>
      </p:sp>
      <p:sp>
        <p:nvSpPr>
          <p:cNvPr id="126" name="Google Shape;126;g28cc52260b4_0_16"/>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Exploratory Data Analysis - Univariate Analysis</a:t>
            </a:r>
            <a:endParaRPr sz="3200">
              <a:solidFill>
                <a:srgbClr val="0198A3"/>
              </a:solidFill>
            </a:endParaRPr>
          </a:p>
          <a:p>
            <a:pPr indent="0" lvl="0" marL="0" rtl="0" algn="l">
              <a:lnSpc>
                <a:spcPct val="100000"/>
              </a:lnSpc>
              <a:spcBef>
                <a:spcPts val="0"/>
              </a:spcBef>
              <a:spcAft>
                <a:spcPts val="0"/>
              </a:spcAft>
              <a:buSzPct val="111111"/>
              <a:buNone/>
            </a:pPr>
            <a:r>
              <a:t/>
            </a:r>
            <a:endParaRPr/>
          </a:p>
        </p:txBody>
      </p:sp>
      <p:sp>
        <p:nvSpPr>
          <p:cNvPr id="127" name="Google Shape;127;g28cc52260b4_0_16"/>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1</a:t>
            </a:r>
            <a:endParaRPr b="1" i="0" sz="1600" u="none" cap="none" strike="noStrike">
              <a:solidFill>
                <a:srgbClr val="000000"/>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8cc52260b4_0_31"/>
          <p:cNvSpPr txBox="1"/>
          <p:nvPr/>
        </p:nvSpPr>
        <p:spPr>
          <a:xfrm>
            <a:off x="7546750" y="2004700"/>
            <a:ext cx="4360200" cy="29862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US">
                <a:latin typeface="Dosis"/>
                <a:ea typeface="Dosis"/>
                <a:cs typeface="Dosis"/>
                <a:sym typeface="Dosis"/>
              </a:rPr>
              <a:t>Dari </a:t>
            </a:r>
            <a:r>
              <a:rPr i="1" lang="en-US">
                <a:latin typeface="Dosis"/>
                <a:ea typeface="Dosis"/>
                <a:cs typeface="Dosis"/>
                <a:sym typeface="Dosis"/>
              </a:rPr>
              <a:t>heatmap correlation</a:t>
            </a:r>
            <a:r>
              <a:rPr lang="en-US">
                <a:latin typeface="Dosis"/>
                <a:ea typeface="Dosis"/>
                <a:cs typeface="Dosis"/>
                <a:sym typeface="Dosis"/>
              </a:rPr>
              <a:t>, diperoleh bahwa:</a:t>
            </a:r>
            <a:endParaRPr>
              <a:latin typeface="Dosis"/>
              <a:ea typeface="Dosis"/>
              <a:cs typeface="Dosis"/>
              <a:sym typeface="Dosis"/>
            </a:endParaRPr>
          </a:p>
          <a:p>
            <a:pPr indent="-317500" lvl="0" marL="457200" marR="0" rtl="0" algn="just">
              <a:lnSpc>
                <a:spcPct val="100000"/>
              </a:lnSpc>
              <a:spcBef>
                <a:spcPts val="0"/>
              </a:spcBef>
              <a:spcAft>
                <a:spcPts val="0"/>
              </a:spcAft>
              <a:buClr>
                <a:srgbClr val="000000"/>
              </a:buClr>
              <a:buSzPts val="1400"/>
              <a:buFont typeface="Dosis"/>
              <a:buChar char="●"/>
            </a:pPr>
            <a:r>
              <a:rPr b="1" lang="en-US">
                <a:latin typeface="Dosis"/>
                <a:ea typeface="Dosis"/>
                <a:cs typeface="Dosis"/>
                <a:sym typeface="Dosis"/>
              </a:rPr>
              <a:t>Fitur </a:t>
            </a:r>
            <a:r>
              <a:rPr b="1" i="0" lang="en-US" sz="1400" u="none" cap="none" strike="noStrike">
                <a:solidFill>
                  <a:srgbClr val="000000"/>
                </a:solidFill>
                <a:latin typeface="Dosis"/>
                <a:ea typeface="Dosis"/>
                <a:cs typeface="Dosis"/>
                <a:sym typeface="Dosis"/>
              </a:rPr>
              <a:t>Retained Job </a:t>
            </a:r>
            <a:r>
              <a:rPr i="0" lang="en-US" sz="1400" u="none" cap="none" strike="noStrike">
                <a:solidFill>
                  <a:srgbClr val="000000"/>
                </a:solidFill>
                <a:latin typeface="Dosis"/>
                <a:ea typeface="Dosis"/>
                <a:cs typeface="Dosis"/>
                <a:sym typeface="Dosis"/>
              </a:rPr>
              <a:t>memiliki </a:t>
            </a:r>
            <a:r>
              <a:rPr b="1" i="0" lang="en-US" sz="1400" u="none" cap="none" strike="noStrike">
                <a:solidFill>
                  <a:srgbClr val="000000"/>
                </a:solidFill>
                <a:latin typeface="Dosis"/>
                <a:ea typeface="Dosis"/>
                <a:cs typeface="Dosis"/>
                <a:sym typeface="Dosis"/>
              </a:rPr>
              <a:t>korelasi yang tinggi </a:t>
            </a:r>
            <a:r>
              <a:rPr lang="en-US">
                <a:latin typeface="Dosis"/>
                <a:ea typeface="Dosis"/>
                <a:cs typeface="Dosis"/>
                <a:sym typeface="Dosis"/>
              </a:rPr>
              <a:t>terhadap</a:t>
            </a:r>
            <a:r>
              <a:rPr i="0" lang="en-US" sz="1400" u="none" cap="none" strike="noStrike">
                <a:solidFill>
                  <a:srgbClr val="000000"/>
                </a:solidFill>
                <a:latin typeface="Dosis"/>
                <a:ea typeface="Dosis"/>
                <a:cs typeface="Dosis"/>
                <a:sym typeface="Dosis"/>
              </a:rPr>
              <a:t> </a:t>
            </a:r>
            <a:r>
              <a:rPr b="1" i="0" lang="en-US" sz="1400" u="none" cap="none" strike="noStrike">
                <a:solidFill>
                  <a:srgbClr val="000000"/>
                </a:solidFill>
                <a:latin typeface="Dosis"/>
                <a:ea typeface="Dosis"/>
                <a:cs typeface="Dosis"/>
                <a:sym typeface="Dosis"/>
              </a:rPr>
              <a:t>Create Job.</a:t>
            </a:r>
            <a:endParaRPr b="1" i="0" sz="1400" u="none" cap="none" strike="noStrike">
              <a:solidFill>
                <a:srgbClr val="000000"/>
              </a:solidFill>
              <a:latin typeface="Dosis"/>
              <a:ea typeface="Dosis"/>
              <a:cs typeface="Dosis"/>
              <a:sym typeface="Dosis"/>
            </a:endParaRPr>
          </a:p>
          <a:p>
            <a:pPr indent="-317500" lvl="0" marL="457200" marR="0" rtl="0" algn="just">
              <a:lnSpc>
                <a:spcPct val="100000"/>
              </a:lnSpc>
              <a:spcBef>
                <a:spcPts val="0"/>
              </a:spcBef>
              <a:spcAft>
                <a:spcPts val="0"/>
              </a:spcAft>
              <a:buClr>
                <a:srgbClr val="000000"/>
              </a:buClr>
              <a:buSzPts val="1400"/>
              <a:buFont typeface="Dosis"/>
              <a:buChar char="●"/>
            </a:pPr>
            <a:r>
              <a:rPr b="1" lang="en-US">
                <a:latin typeface="Dosis"/>
                <a:ea typeface="Dosis"/>
                <a:cs typeface="Dosis"/>
                <a:sym typeface="Dosis"/>
              </a:rPr>
              <a:t>Fitur </a:t>
            </a:r>
            <a:r>
              <a:rPr b="1" i="0" lang="en-US" sz="1400" u="none" cap="none" strike="noStrike">
                <a:solidFill>
                  <a:srgbClr val="000000"/>
                </a:solidFill>
                <a:latin typeface="Dosis"/>
                <a:ea typeface="Dosis"/>
                <a:cs typeface="Dosis"/>
                <a:sym typeface="Dosis"/>
              </a:rPr>
              <a:t>GrAppv</a:t>
            </a:r>
            <a:r>
              <a:rPr b="0" i="0" lang="en-US" sz="1400" u="none" cap="none" strike="noStrike">
                <a:solidFill>
                  <a:srgbClr val="000000"/>
                </a:solidFill>
                <a:latin typeface="Dosis"/>
                <a:ea typeface="Dosis"/>
                <a:cs typeface="Dosis"/>
                <a:sym typeface="Dosis"/>
              </a:rPr>
              <a:t> </a:t>
            </a:r>
            <a:r>
              <a:rPr i="0" lang="en-US" sz="1400" u="none" cap="none" strike="noStrike">
                <a:solidFill>
                  <a:srgbClr val="000000"/>
                </a:solidFill>
                <a:latin typeface="Dosis"/>
                <a:ea typeface="Dosis"/>
                <a:cs typeface="Dosis"/>
                <a:sym typeface="Dosis"/>
              </a:rPr>
              <a:t>memiliki </a:t>
            </a:r>
            <a:r>
              <a:rPr b="1" i="0" lang="en-US" sz="1400" u="none" cap="none" strike="noStrike">
                <a:solidFill>
                  <a:srgbClr val="000000"/>
                </a:solidFill>
                <a:latin typeface="Dosis"/>
                <a:ea typeface="Dosis"/>
                <a:cs typeface="Dosis"/>
                <a:sym typeface="Dosis"/>
              </a:rPr>
              <a:t>korelasi yang tinggi </a:t>
            </a:r>
            <a:r>
              <a:rPr lang="en-US">
                <a:latin typeface="Dosis"/>
                <a:ea typeface="Dosis"/>
                <a:cs typeface="Dosis"/>
                <a:sym typeface="Dosis"/>
              </a:rPr>
              <a:t>terhadap </a:t>
            </a:r>
            <a:r>
              <a:rPr b="1" i="0" lang="en-US" sz="1400" u="none" cap="none" strike="noStrike">
                <a:solidFill>
                  <a:srgbClr val="000000"/>
                </a:solidFill>
                <a:latin typeface="Dosis"/>
                <a:ea typeface="Dosis"/>
                <a:cs typeface="Dosis"/>
                <a:sym typeface="Dosis"/>
              </a:rPr>
              <a:t>Disbursement Gross dan SBA_Appv</a:t>
            </a:r>
            <a:r>
              <a:rPr b="0" i="0" lang="en-US" sz="1400" u="none" cap="none" strike="noStrike">
                <a:solidFill>
                  <a:srgbClr val="000000"/>
                </a:solidFill>
                <a:latin typeface="Dosis"/>
                <a:ea typeface="Dosis"/>
                <a:cs typeface="Dosis"/>
                <a:sym typeface="Dosis"/>
              </a:rPr>
              <a:t>.</a:t>
            </a:r>
            <a:endParaRPr b="0" i="0" sz="1400" u="none" cap="none" strike="noStrike">
              <a:solidFill>
                <a:srgbClr val="000000"/>
              </a:solidFill>
              <a:latin typeface="Dosis"/>
              <a:ea typeface="Dosis"/>
              <a:cs typeface="Dosis"/>
              <a:sym typeface="Dosis"/>
            </a:endParaRPr>
          </a:p>
          <a:p>
            <a:pPr indent="-317500" lvl="0" marL="457200" marR="0" rtl="0" algn="just">
              <a:lnSpc>
                <a:spcPct val="100000"/>
              </a:lnSpc>
              <a:spcBef>
                <a:spcPts val="0"/>
              </a:spcBef>
              <a:spcAft>
                <a:spcPts val="0"/>
              </a:spcAft>
              <a:buClr>
                <a:srgbClr val="000000"/>
              </a:buClr>
              <a:buSzPts val="1400"/>
              <a:buFont typeface="Dosis"/>
              <a:buChar char="●"/>
            </a:pPr>
            <a:r>
              <a:rPr b="1" lang="en-US">
                <a:latin typeface="Dosis"/>
                <a:ea typeface="Dosis"/>
                <a:cs typeface="Dosis"/>
                <a:sym typeface="Dosis"/>
              </a:rPr>
              <a:t>Fitur </a:t>
            </a:r>
            <a:r>
              <a:rPr b="1" i="0" lang="en-US" sz="1400" u="none" cap="none" strike="noStrike">
                <a:solidFill>
                  <a:srgbClr val="000000"/>
                </a:solidFill>
                <a:latin typeface="Dosis"/>
                <a:ea typeface="Dosis"/>
                <a:cs typeface="Dosis"/>
                <a:sym typeface="Dosis"/>
              </a:rPr>
              <a:t>Term </a:t>
            </a:r>
            <a:r>
              <a:rPr lang="en-US">
                <a:latin typeface="Dosis"/>
                <a:ea typeface="Dosis"/>
                <a:cs typeface="Dosis"/>
                <a:sym typeface="Dosis"/>
              </a:rPr>
              <a:t>terhadap</a:t>
            </a:r>
            <a:r>
              <a:rPr i="0" lang="en-US" sz="1400" u="none" cap="none" strike="noStrike">
                <a:solidFill>
                  <a:srgbClr val="000000"/>
                </a:solidFill>
                <a:latin typeface="Dosis"/>
                <a:ea typeface="Dosis"/>
                <a:cs typeface="Dosis"/>
                <a:sym typeface="Dosis"/>
              </a:rPr>
              <a:t> </a:t>
            </a:r>
            <a:r>
              <a:rPr b="1" i="0" lang="en-US" sz="1400" u="none" cap="none" strike="noStrike">
                <a:solidFill>
                  <a:srgbClr val="000000"/>
                </a:solidFill>
                <a:latin typeface="Dosis"/>
                <a:ea typeface="Dosis"/>
                <a:cs typeface="Dosis"/>
                <a:sym typeface="Dosis"/>
              </a:rPr>
              <a:t>GRAppv</a:t>
            </a:r>
            <a:r>
              <a:rPr b="1" lang="en-US">
                <a:latin typeface="Dosis"/>
                <a:ea typeface="Dosis"/>
                <a:cs typeface="Dosis"/>
                <a:sym typeface="Dosis"/>
              </a:rPr>
              <a:t> dan </a:t>
            </a:r>
            <a:r>
              <a:rPr b="1" i="0" lang="en-US" sz="1400" u="none" cap="none" strike="noStrike">
                <a:solidFill>
                  <a:srgbClr val="000000"/>
                </a:solidFill>
                <a:latin typeface="Dosis"/>
                <a:ea typeface="Dosis"/>
                <a:cs typeface="Dosis"/>
                <a:sym typeface="Dosis"/>
              </a:rPr>
              <a:t>SBA_Appv </a:t>
            </a:r>
            <a:r>
              <a:rPr i="0" lang="en-US" sz="1400" u="none" cap="none" strike="noStrike">
                <a:solidFill>
                  <a:srgbClr val="000000"/>
                </a:solidFill>
                <a:latin typeface="Dosis"/>
                <a:ea typeface="Dosis"/>
                <a:cs typeface="Dosis"/>
                <a:sym typeface="Dosis"/>
              </a:rPr>
              <a:t>memiliki </a:t>
            </a:r>
            <a:r>
              <a:rPr b="1" i="0" lang="en-US" sz="1400" u="none" cap="none" strike="noStrike">
                <a:solidFill>
                  <a:srgbClr val="000000"/>
                </a:solidFill>
                <a:latin typeface="Dosis"/>
                <a:ea typeface="Dosis"/>
                <a:cs typeface="Dosis"/>
                <a:sym typeface="Dosis"/>
              </a:rPr>
              <a:t>korelasi yang positif</a:t>
            </a:r>
            <a:r>
              <a:rPr b="0" i="0" lang="en-US" sz="1400" u="none" cap="none" strike="noStrike">
                <a:solidFill>
                  <a:srgbClr val="000000"/>
                </a:solidFill>
                <a:latin typeface="Dosis"/>
                <a:ea typeface="Dosis"/>
                <a:cs typeface="Dosis"/>
                <a:sym typeface="Dosis"/>
              </a:rPr>
              <a:t>. Hal ini menunjukan bahwa semakin lama jangka pinjaman, jumlah pinjaman kotor yang disetujui bank cenderung semakin besar.</a:t>
            </a:r>
            <a:endParaRPr>
              <a:latin typeface="Dosis"/>
              <a:ea typeface="Dosis"/>
              <a:cs typeface="Dosis"/>
              <a:sym typeface="Dosis"/>
            </a:endParaRPr>
          </a:p>
          <a:p>
            <a:pPr indent="0" lvl="0" marL="0" marR="0" rtl="0" algn="just">
              <a:lnSpc>
                <a:spcPct val="100000"/>
              </a:lnSpc>
              <a:spcBef>
                <a:spcPts val="0"/>
              </a:spcBef>
              <a:spcAft>
                <a:spcPts val="0"/>
              </a:spcAft>
              <a:buNone/>
            </a:pPr>
            <a:r>
              <a:rPr lang="en-US">
                <a:latin typeface="Dosis"/>
                <a:ea typeface="Dosis"/>
                <a:cs typeface="Dosis"/>
                <a:sym typeface="Dosis"/>
              </a:rPr>
              <a:t>Oleh karena itu, </a:t>
            </a:r>
            <a:r>
              <a:rPr b="1" lang="en-US">
                <a:latin typeface="Dosis"/>
                <a:ea typeface="Dosis"/>
                <a:cs typeface="Dosis"/>
                <a:sym typeface="Dosis"/>
              </a:rPr>
              <a:t>pada </a:t>
            </a:r>
            <a:r>
              <a:rPr b="1" i="1" lang="en-US">
                <a:latin typeface="Dosis"/>
                <a:ea typeface="Dosis"/>
                <a:cs typeface="Dosis"/>
                <a:sym typeface="Dosis"/>
              </a:rPr>
              <a:t>preprocessing</a:t>
            </a:r>
            <a:r>
              <a:rPr b="1" lang="en-US">
                <a:latin typeface="Dosis"/>
                <a:ea typeface="Dosis"/>
                <a:cs typeface="Dosis"/>
                <a:sym typeface="Dosis"/>
              </a:rPr>
              <a:t> disarankan untuk melakukan Feature Extraction (membuat </a:t>
            </a:r>
            <a:r>
              <a:rPr b="1" i="1" lang="en-US">
                <a:latin typeface="Dosis"/>
                <a:ea typeface="Dosis"/>
                <a:cs typeface="Dosis"/>
                <a:sym typeface="Dosis"/>
              </a:rPr>
              <a:t>derivative feature</a:t>
            </a:r>
            <a:r>
              <a:rPr b="1" lang="en-US">
                <a:latin typeface="Dosis"/>
                <a:ea typeface="Dosis"/>
                <a:cs typeface="Dosis"/>
                <a:sym typeface="Dosis"/>
              </a:rPr>
              <a:t>) atau pilih salah satu kolom dari beberapa fitur</a:t>
            </a:r>
            <a:r>
              <a:rPr b="1" i="1" lang="en-US">
                <a:latin typeface="Dosis"/>
                <a:ea typeface="Dosis"/>
                <a:cs typeface="Dosis"/>
                <a:sym typeface="Dosis"/>
              </a:rPr>
              <a:t> </a:t>
            </a:r>
            <a:r>
              <a:rPr b="1" lang="en-US">
                <a:latin typeface="Dosis"/>
                <a:ea typeface="Dosis"/>
                <a:cs typeface="Dosis"/>
                <a:sym typeface="Dosis"/>
              </a:rPr>
              <a:t>yang memiliki korelasi kuat (terindikasi </a:t>
            </a:r>
            <a:r>
              <a:rPr b="1" i="1" lang="en-US">
                <a:latin typeface="Dosis"/>
                <a:ea typeface="Dosis"/>
                <a:cs typeface="Dosis"/>
                <a:sym typeface="Dosis"/>
              </a:rPr>
              <a:t>redundant</a:t>
            </a:r>
            <a:r>
              <a:rPr b="1" lang="en-US">
                <a:latin typeface="Dosis"/>
                <a:ea typeface="Dosis"/>
                <a:cs typeface="Dosis"/>
                <a:sym typeface="Dosis"/>
              </a:rPr>
              <a:t>).</a:t>
            </a:r>
            <a:endParaRPr b="1">
              <a:latin typeface="Dosis"/>
              <a:ea typeface="Dosis"/>
              <a:cs typeface="Dosis"/>
              <a:sym typeface="Dosis"/>
            </a:endParaRPr>
          </a:p>
        </p:txBody>
      </p:sp>
      <p:sp>
        <p:nvSpPr>
          <p:cNvPr id="133" name="Google Shape;133;g28cc52260b4_0_31"/>
          <p:cNvSpPr txBox="1"/>
          <p:nvPr/>
        </p:nvSpPr>
        <p:spPr>
          <a:xfrm>
            <a:off x="11201100" y="6357350"/>
            <a:ext cx="990900" cy="431100"/>
          </a:xfrm>
          <a:prstGeom prst="rect">
            <a:avLst/>
          </a:prstGeom>
          <a:solidFill>
            <a:schemeClr val="lt2"/>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latin typeface="Dosis"/>
                <a:ea typeface="Dosis"/>
                <a:cs typeface="Dosis"/>
                <a:sym typeface="Dosis"/>
              </a:rPr>
              <a:t>STAGE 1</a:t>
            </a:r>
            <a:endParaRPr b="1" i="0" sz="1600" u="none" cap="none" strike="noStrike">
              <a:solidFill>
                <a:srgbClr val="000000"/>
              </a:solidFill>
              <a:latin typeface="Dosis"/>
              <a:ea typeface="Dosis"/>
              <a:cs typeface="Dosis"/>
              <a:sym typeface="Dosis"/>
            </a:endParaRPr>
          </a:p>
        </p:txBody>
      </p:sp>
      <p:pic>
        <p:nvPicPr>
          <p:cNvPr id="134" name="Google Shape;134;g28cc52260b4_0_31"/>
          <p:cNvPicPr preferRelativeResize="0"/>
          <p:nvPr/>
        </p:nvPicPr>
        <p:blipFill>
          <a:blip r:embed="rId3">
            <a:alphaModFix/>
          </a:blip>
          <a:stretch>
            <a:fillRect/>
          </a:stretch>
        </p:blipFill>
        <p:spPr>
          <a:xfrm>
            <a:off x="918150" y="1700881"/>
            <a:ext cx="6176470" cy="4798426"/>
          </a:xfrm>
          <a:prstGeom prst="rect">
            <a:avLst/>
          </a:prstGeom>
          <a:noFill/>
          <a:ln>
            <a:noFill/>
          </a:ln>
        </p:spPr>
      </p:pic>
      <p:sp>
        <p:nvSpPr>
          <p:cNvPr id="135" name="Google Shape;135;g28cc52260b4_0_31"/>
          <p:cNvSpPr txBox="1"/>
          <p:nvPr>
            <p:ph type="title"/>
          </p:nvPr>
        </p:nvSpPr>
        <p:spPr>
          <a:xfrm>
            <a:off x="585800" y="69871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100000"/>
              <a:buFont typeface="Arial"/>
              <a:buNone/>
            </a:pPr>
            <a:r>
              <a:rPr lang="en-US" sz="3200">
                <a:solidFill>
                  <a:srgbClr val="0198A3"/>
                </a:solidFill>
              </a:rPr>
              <a:t>Exploratory Data Analysis - Multivariate Analysis</a:t>
            </a:r>
            <a:endParaRPr sz="3200">
              <a:solidFill>
                <a:srgbClr val="0198A3"/>
              </a:solidFill>
            </a:endParaRPr>
          </a:p>
          <a:p>
            <a:pPr indent="0" lvl="0" marL="0" rtl="0" algn="l">
              <a:lnSpc>
                <a:spcPct val="100000"/>
              </a:lnSpc>
              <a:spcBef>
                <a:spcPts val="0"/>
              </a:spcBef>
              <a:spcAft>
                <a:spcPts val="0"/>
              </a:spcAft>
              <a:buSzPct val="111111"/>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